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sldIdLst>
    <p:sldId id="256" r:id="rId2"/>
    <p:sldId id="257" r:id="rId3"/>
    <p:sldId id="258" r:id="rId4"/>
    <p:sldId id="259" r:id="rId5"/>
    <p:sldId id="260" r:id="rId6"/>
    <p:sldId id="262" r:id="rId7"/>
    <p:sldId id="261" r:id="rId8"/>
    <p:sldId id="263" r:id="rId9"/>
    <p:sldId id="264" r:id="rId10"/>
    <p:sldId id="265" r:id="rId11"/>
    <p:sldId id="266" r:id="rId12"/>
    <p:sldId id="267" r:id="rId13"/>
    <p:sldId id="268" r:id="rId14"/>
    <p:sldId id="269" r:id="rId15"/>
    <p:sldId id="270" r:id="rId16"/>
    <p:sldId id="272" r:id="rId17"/>
    <p:sldId id="274" r:id="rId18"/>
    <p:sldId id="275" r:id="rId19"/>
    <p:sldId id="276" r:id="rId20"/>
    <p:sldId id="277" r:id="rId21"/>
    <p:sldId id="278" r:id="rId22"/>
    <p:sldId id="271" r:id="rId23"/>
    <p:sldId id="273" r:id="rId24"/>
    <p:sldId id="279"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631" autoAdjust="0"/>
  </p:normalViewPr>
  <p:slideViewPr>
    <p:cSldViewPr snapToGrid="0" snapToObjects="1">
      <p:cViewPr>
        <p:scale>
          <a:sx n="100" d="100"/>
          <a:sy n="100" d="100"/>
        </p:scale>
        <p:origin x="-72"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AAB0CF8-E999-4549-9968-F2F9FE109850}" type="datetimeFigureOut">
              <a:rPr lang="en-US" smtClean="0"/>
              <a:t>12/6/16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2591274-1E36-B047-82A1-499AB9A770DA}" type="slidenum">
              <a:rPr lang="en-US" smtClean="0"/>
              <a:t>‹#›</a:t>
            </a:fld>
            <a:endParaRPr lang="en-US"/>
          </a:p>
        </p:txBody>
      </p:sp>
    </p:spTree>
    <p:extLst>
      <p:ext uri="{BB962C8B-B14F-4D97-AF65-F5344CB8AC3E}">
        <p14:creationId xmlns:p14="http://schemas.microsoft.com/office/powerpoint/2010/main" val="2274424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Mining is slated to cease</a:t>
            </a:r>
            <a:r>
              <a:rPr lang="en-US" baseline="0" dirty="0" smtClean="0"/>
              <a:t> in 2021, with remediation done by 2026 so the land can be incorporated into the national park</a:t>
            </a:r>
          </a:p>
          <a:p>
            <a:endParaRPr lang="en-US" baseline="0" dirty="0" smtClean="0"/>
          </a:p>
          <a:p>
            <a:r>
              <a:rPr lang="en-US" baseline="0" dirty="0" smtClean="0"/>
              <a:t>Edible tissues of wild plants and animals that are traditionally hunted by and gathered by aboriginal people for sustenance</a:t>
            </a:r>
            <a:endParaRPr lang="en-US" dirty="0"/>
          </a:p>
        </p:txBody>
      </p:sp>
      <p:sp>
        <p:nvSpPr>
          <p:cNvPr id="4" name="Slide Number Placeholder 3"/>
          <p:cNvSpPr>
            <a:spLocks noGrp="1"/>
          </p:cNvSpPr>
          <p:nvPr>
            <p:ph type="sldNum" sz="quarter" idx="10"/>
          </p:nvPr>
        </p:nvSpPr>
        <p:spPr/>
        <p:txBody>
          <a:bodyPr/>
          <a:lstStyle/>
          <a:p>
            <a:fld id="{42591274-1E36-B047-82A1-499AB9A770DA}" type="slidenum">
              <a:rPr lang="en-US" smtClean="0"/>
              <a:t>5</a:t>
            </a:fld>
            <a:endParaRPr lang="en-US"/>
          </a:p>
        </p:txBody>
      </p:sp>
    </p:spTree>
    <p:extLst>
      <p:ext uri="{BB962C8B-B14F-4D97-AF65-F5344CB8AC3E}">
        <p14:creationId xmlns:p14="http://schemas.microsoft.com/office/powerpoint/2010/main" val="3028930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Radionuclides can sum (and given reasoning)</a:t>
            </a:r>
          </a:p>
          <a:p>
            <a:r>
              <a:rPr lang="en-US" dirty="0" smtClean="0"/>
              <a:t>Selected</a:t>
            </a:r>
            <a:r>
              <a:rPr lang="en-US" baseline="0" dirty="0" smtClean="0"/>
              <a:t> these 4 metals because we know that they have specific disease outcomes in large mammals, and can </a:t>
            </a:r>
            <a:r>
              <a:rPr lang="en-US" baseline="0" dirty="0" err="1" smtClean="0"/>
              <a:t>bioaccumulate</a:t>
            </a:r>
            <a:endParaRPr lang="en-US" dirty="0"/>
          </a:p>
        </p:txBody>
      </p:sp>
      <p:sp>
        <p:nvSpPr>
          <p:cNvPr id="4" name="Slide Number Placeholder 3"/>
          <p:cNvSpPr>
            <a:spLocks noGrp="1"/>
          </p:cNvSpPr>
          <p:nvPr>
            <p:ph type="sldNum" sz="quarter" idx="10"/>
          </p:nvPr>
        </p:nvSpPr>
        <p:spPr/>
        <p:txBody>
          <a:bodyPr/>
          <a:lstStyle/>
          <a:p>
            <a:fld id="{42591274-1E36-B047-82A1-499AB9A770DA}" type="slidenum">
              <a:rPr lang="en-US" smtClean="0"/>
              <a:t>7</a:t>
            </a:fld>
            <a:endParaRPr lang="en-US"/>
          </a:p>
        </p:txBody>
      </p:sp>
    </p:spTree>
    <p:extLst>
      <p:ext uri="{BB962C8B-B14F-4D97-AF65-F5344CB8AC3E}">
        <p14:creationId xmlns:p14="http://schemas.microsoft.com/office/powerpoint/2010/main" val="3629080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I go into the graph, I will explain how we determined</a:t>
            </a:r>
            <a:r>
              <a:rPr lang="en-US" baseline="0" dirty="0" smtClean="0"/>
              <a:t> the distance from the mine. Ideally, we would have liked to have distance downriver as well as distance from the water source.  We did not have enough time to write an algorithm as the mapping task proved very time intensive. We decided that an appropriate unit of distance would be distance as the crow flies from the mine. </a:t>
            </a:r>
            <a:endParaRPr lang="en-US" dirty="0" smtClean="0"/>
          </a:p>
          <a:p>
            <a:endParaRPr lang="en-US" dirty="0" smtClean="0"/>
          </a:p>
          <a:p>
            <a:r>
              <a:rPr lang="en-US" dirty="0" smtClean="0"/>
              <a:t>There is an evident decrease in radionuclide</a:t>
            </a:r>
            <a:r>
              <a:rPr lang="en-US" baseline="0" dirty="0" smtClean="0"/>
              <a:t> concentrations as a function of distance. But outside of 30 km away from the mine, the radionuclide concentrations appear to be near background. </a:t>
            </a:r>
            <a:endParaRPr lang="en-US" dirty="0"/>
          </a:p>
        </p:txBody>
      </p:sp>
      <p:sp>
        <p:nvSpPr>
          <p:cNvPr id="4" name="Slide Number Placeholder 3"/>
          <p:cNvSpPr>
            <a:spLocks noGrp="1"/>
          </p:cNvSpPr>
          <p:nvPr>
            <p:ph type="sldNum" sz="quarter" idx="10"/>
          </p:nvPr>
        </p:nvSpPr>
        <p:spPr/>
        <p:txBody>
          <a:bodyPr/>
          <a:lstStyle/>
          <a:p>
            <a:fld id="{42591274-1E36-B047-82A1-499AB9A770DA}" type="slidenum">
              <a:rPr lang="en-US" smtClean="0"/>
              <a:t>11</a:t>
            </a:fld>
            <a:endParaRPr lang="en-US"/>
          </a:p>
        </p:txBody>
      </p:sp>
    </p:spTree>
    <p:extLst>
      <p:ext uri="{BB962C8B-B14F-4D97-AF65-F5344CB8AC3E}">
        <p14:creationId xmlns:p14="http://schemas.microsoft.com/office/powerpoint/2010/main" val="1062949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graph shown illustrates the concentrations (mg/l) of Lead, Copper, Arsenic and Mercury as a function of distance. The dots in red represent Copper. This is a perfect example of what we would expect if heavy metals were being released into the environment from the mine. Without knowing the local geology, it can only be inferred that the mine is contributing to higher levels of copper in the river sediment. </a:t>
            </a:r>
          </a:p>
          <a:p>
            <a:endParaRPr lang="en-US" baseline="0" dirty="0" smtClean="0"/>
          </a:p>
          <a:p>
            <a:r>
              <a:rPr lang="en-US" baseline="0" dirty="0" smtClean="0"/>
              <a:t>We can also see that lead follows a similar trend. The concentrations of lead are significantly elevated within a 2-kilometer radius from the mine. We can see that there is then a flat across many distance. This is the lower limit of detection for the particular measurement method. There could be multiple measurement methods used over years leading to the other sample points below the “line”.</a:t>
            </a:r>
          </a:p>
          <a:p>
            <a:endParaRPr lang="en-US" baseline="0" dirty="0" smtClean="0"/>
          </a:p>
          <a:p>
            <a:r>
              <a:rPr lang="en-US" baseline="0" dirty="0" smtClean="0"/>
              <a:t>There could be a potential non-linear correlation for Arsenic. There are not enough data points above background for any significant statistics. </a:t>
            </a:r>
          </a:p>
          <a:p>
            <a:endParaRPr lang="en-US" baseline="0" dirty="0" smtClean="0"/>
          </a:p>
          <a:p>
            <a:r>
              <a:rPr lang="en-US" baseline="0" dirty="0" smtClean="0"/>
              <a:t>Finally, we have mercury in </a:t>
            </a:r>
            <a:r>
              <a:rPr lang="en-US" baseline="0" smtClean="0"/>
              <a:t>green.</a:t>
            </a:r>
            <a:endParaRPr lang="en-US" baseline="0" dirty="0" smtClean="0"/>
          </a:p>
        </p:txBody>
      </p:sp>
      <p:sp>
        <p:nvSpPr>
          <p:cNvPr id="4" name="Slide Number Placeholder 3"/>
          <p:cNvSpPr>
            <a:spLocks noGrp="1"/>
          </p:cNvSpPr>
          <p:nvPr>
            <p:ph type="sldNum" sz="quarter" idx="10"/>
          </p:nvPr>
        </p:nvSpPr>
        <p:spPr/>
        <p:txBody>
          <a:bodyPr/>
          <a:lstStyle/>
          <a:p>
            <a:fld id="{42591274-1E36-B047-82A1-499AB9A770DA}" type="slidenum">
              <a:rPr lang="en-US" smtClean="0"/>
              <a:t>12</a:t>
            </a:fld>
            <a:endParaRPr lang="en-US"/>
          </a:p>
        </p:txBody>
      </p:sp>
    </p:spTree>
    <p:extLst>
      <p:ext uri="{BB962C8B-B14F-4D97-AF65-F5344CB8AC3E}">
        <p14:creationId xmlns:p14="http://schemas.microsoft.com/office/powerpoint/2010/main" val="118385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plot the mercury</a:t>
            </a:r>
            <a:r>
              <a:rPr lang="en-US" baseline="0" dirty="0" smtClean="0"/>
              <a:t> concentration on a separate plot. All of the values appear to be near or below a certain limit </a:t>
            </a:r>
            <a:r>
              <a:rPr lang="en-US" baseline="0" smtClean="0"/>
              <a:t>of detection. </a:t>
            </a:r>
            <a:endParaRPr lang="en-US" dirty="0"/>
          </a:p>
        </p:txBody>
      </p:sp>
      <p:sp>
        <p:nvSpPr>
          <p:cNvPr id="4" name="Slide Number Placeholder 3"/>
          <p:cNvSpPr>
            <a:spLocks noGrp="1"/>
          </p:cNvSpPr>
          <p:nvPr>
            <p:ph type="sldNum" sz="quarter" idx="10"/>
          </p:nvPr>
        </p:nvSpPr>
        <p:spPr/>
        <p:txBody>
          <a:bodyPr/>
          <a:lstStyle/>
          <a:p>
            <a:fld id="{42591274-1E36-B047-82A1-499AB9A770DA}" type="slidenum">
              <a:rPr lang="en-US" smtClean="0"/>
              <a:t>13</a:t>
            </a:fld>
            <a:endParaRPr lang="en-US"/>
          </a:p>
        </p:txBody>
      </p:sp>
    </p:spTree>
    <p:extLst>
      <p:ext uri="{BB962C8B-B14F-4D97-AF65-F5344CB8AC3E}">
        <p14:creationId xmlns:p14="http://schemas.microsoft.com/office/powerpoint/2010/main" val="41831697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original paper just showed histograms</a:t>
            </a:r>
            <a:r>
              <a:rPr lang="en-US" baseline="0" dirty="0" smtClean="0"/>
              <a:t> of sample numbers over the years</a:t>
            </a:r>
          </a:p>
          <a:p>
            <a:r>
              <a:rPr lang="en-US" baseline="0" dirty="0" smtClean="0"/>
              <a:t>another paper discussed how do measure concentrations- this wasn’t something available to us to use as it was just published this </a:t>
            </a:r>
            <a:r>
              <a:rPr lang="en-US" baseline="0" dirty="0" err="1" smtClean="0"/>
              <a:t>december</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42591274-1E36-B047-82A1-499AB9A770DA}" type="slidenum">
              <a:rPr lang="en-US" smtClean="0"/>
              <a:t>15</a:t>
            </a:fld>
            <a:endParaRPr lang="en-US"/>
          </a:p>
        </p:txBody>
      </p:sp>
    </p:spTree>
    <p:extLst>
      <p:ext uri="{BB962C8B-B14F-4D97-AF65-F5344CB8AC3E}">
        <p14:creationId xmlns:p14="http://schemas.microsoft.com/office/powerpoint/2010/main" val="1083701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used the standard approach for shiny, but </a:t>
            </a:r>
            <a:r>
              <a:rPr lang="en-US" dirty="0" err="1" smtClean="0"/>
              <a:t>inlcuded</a:t>
            </a:r>
            <a:r>
              <a:rPr lang="en-US" dirty="0" smtClean="0"/>
              <a:t> image.</a:t>
            </a:r>
            <a:r>
              <a:rPr lang="en-US" baseline="0" dirty="0" smtClean="0"/>
              <a:t> made sure that specified fluid row and column. main package used was leaflet</a:t>
            </a:r>
            <a:endParaRPr lang="en-US" dirty="0"/>
          </a:p>
        </p:txBody>
      </p:sp>
      <p:sp>
        <p:nvSpPr>
          <p:cNvPr id="4" name="Slide Number Placeholder 3"/>
          <p:cNvSpPr>
            <a:spLocks noGrp="1"/>
          </p:cNvSpPr>
          <p:nvPr>
            <p:ph type="sldNum" sz="quarter" idx="10"/>
          </p:nvPr>
        </p:nvSpPr>
        <p:spPr/>
        <p:txBody>
          <a:bodyPr/>
          <a:lstStyle/>
          <a:p>
            <a:fld id="{42591274-1E36-B047-82A1-499AB9A770DA}" type="slidenum">
              <a:rPr lang="en-US" smtClean="0"/>
              <a:t>22</a:t>
            </a:fld>
            <a:endParaRPr lang="en-US"/>
          </a:p>
        </p:txBody>
      </p:sp>
    </p:spTree>
    <p:extLst>
      <p:ext uri="{BB962C8B-B14F-4D97-AF65-F5344CB8AC3E}">
        <p14:creationId xmlns:p14="http://schemas.microsoft.com/office/powerpoint/2010/main" val="4219227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a:t>
            </a:r>
            <a:r>
              <a:rPr lang="en-US" baseline="0" dirty="0" smtClean="0"/>
              <a:t> leaflet is able to look out our geo </a:t>
            </a:r>
            <a:r>
              <a:rPr lang="en-US" baseline="0" dirty="0" err="1" smtClean="0"/>
              <a:t>aussie</a:t>
            </a:r>
            <a:r>
              <a:rPr lang="en-US" baseline="0" dirty="0" smtClean="0"/>
              <a:t> data set and pull out the long and </a:t>
            </a:r>
            <a:r>
              <a:rPr lang="en-US" baseline="0" dirty="0" err="1" smtClean="0"/>
              <a:t>lat</a:t>
            </a:r>
            <a:r>
              <a:rPr lang="en-US" baseline="0" dirty="0" smtClean="0"/>
              <a:t>, and make a map right away! as long as we’ve previously </a:t>
            </a:r>
            <a:r>
              <a:rPr lang="en-US" baseline="0" dirty="0" err="1" smtClean="0"/>
              <a:t>subsetted</a:t>
            </a:r>
            <a:r>
              <a:rPr lang="en-US" baseline="0" dirty="0" smtClean="0"/>
              <a:t> the data set in the </a:t>
            </a:r>
            <a:r>
              <a:rPr lang="en-US" baseline="0" dirty="0" err="1" smtClean="0"/>
              <a:t>server.R</a:t>
            </a:r>
            <a:r>
              <a:rPr lang="en-US" baseline="0" dirty="0" smtClean="0"/>
              <a:t> script to include what users had specified in the app (</a:t>
            </a:r>
            <a:r>
              <a:rPr lang="en-US" baseline="0" dirty="0" err="1" smtClean="0"/>
              <a:t>ie</a:t>
            </a:r>
            <a:r>
              <a:rPr lang="en-US" baseline="0" dirty="0" smtClean="0"/>
              <a:t> the year and the sample type). now in this call its not the </a:t>
            </a:r>
            <a:r>
              <a:rPr lang="en-US" baseline="0" dirty="0" err="1" smtClean="0"/>
              <a:t>subsetted</a:t>
            </a:r>
            <a:r>
              <a:rPr lang="en-US" baseline="0" dirty="0" smtClean="0"/>
              <a:t> data, because we needed that in the next few lines of code to keep the map panned correctly- </a:t>
            </a:r>
          </a:p>
          <a:p>
            <a:endParaRPr lang="en-US" baseline="0" dirty="0" smtClean="0"/>
          </a:p>
          <a:p>
            <a:r>
              <a:rPr lang="en-US" baseline="0" dirty="0" smtClean="0"/>
              <a:t>the leaflet map is very touchy for when the user changes their selections in the app, and actually takes a ton of time to go </a:t>
            </a:r>
            <a:r>
              <a:rPr lang="en-US" baseline="0" dirty="0" err="1" smtClean="0"/>
              <a:t>bac</a:t>
            </a:r>
            <a:r>
              <a:rPr lang="en-US" baseline="0" dirty="0" smtClean="0"/>
              <a:t> and re-generate the map. so can keep it panned to one place via the ‘</a:t>
            </a:r>
            <a:r>
              <a:rPr lang="en-US" baseline="0" dirty="0" err="1" smtClean="0"/>
              <a:t>observeEvent</a:t>
            </a:r>
            <a:r>
              <a:rPr lang="en-US" baseline="0" dirty="0" smtClean="0"/>
              <a:t>’ function in the </a:t>
            </a:r>
            <a:r>
              <a:rPr lang="en-US" baseline="0" dirty="0" err="1" smtClean="0"/>
              <a:t>server.R</a:t>
            </a:r>
            <a:r>
              <a:rPr lang="en-US" baseline="0" dirty="0" smtClean="0"/>
              <a:t> script</a:t>
            </a:r>
            <a:endParaRPr lang="en-US" dirty="0"/>
          </a:p>
        </p:txBody>
      </p:sp>
      <p:sp>
        <p:nvSpPr>
          <p:cNvPr id="4" name="Slide Number Placeholder 3"/>
          <p:cNvSpPr>
            <a:spLocks noGrp="1"/>
          </p:cNvSpPr>
          <p:nvPr>
            <p:ph type="sldNum" sz="quarter" idx="10"/>
          </p:nvPr>
        </p:nvSpPr>
        <p:spPr/>
        <p:txBody>
          <a:bodyPr/>
          <a:lstStyle/>
          <a:p>
            <a:fld id="{42591274-1E36-B047-82A1-499AB9A770DA}" type="slidenum">
              <a:rPr lang="en-US" smtClean="0"/>
              <a:t>23</a:t>
            </a:fld>
            <a:endParaRPr lang="en-US"/>
          </a:p>
        </p:txBody>
      </p:sp>
    </p:spTree>
    <p:extLst>
      <p:ext uri="{BB962C8B-B14F-4D97-AF65-F5344CB8AC3E}">
        <p14:creationId xmlns:p14="http://schemas.microsoft.com/office/powerpoint/2010/main" val="4219227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4BD70C7-71E7-E444-930D-3A19E84CB0C5}" type="datetimeFigureOut">
              <a:rPr lang="en-US" smtClean="0"/>
              <a:pPr/>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BD70C7-71E7-E444-930D-3A19E84CB0C5}" type="datetimeFigureOut">
              <a:rPr lang="en-US" smtClean="0"/>
              <a:pPr/>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BD70C7-71E7-E444-930D-3A19E84CB0C5}" type="datetimeFigureOut">
              <a:rPr lang="en-US" smtClean="0"/>
              <a:pPr/>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BD70C7-71E7-E444-930D-3A19E84CB0C5}" type="datetimeFigureOut">
              <a:rPr lang="en-US" smtClean="0"/>
              <a:pPr/>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4BD70C7-71E7-E444-930D-3A19E84CB0C5}" type="datetimeFigureOut">
              <a:rPr lang="en-US" smtClean="0"/>
              <a:pPr/>
              <a:t>12/6/16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4BD70C7-71E7-E444-930D-3A19E84CB0C5}" type="datetimeFigureOut">
              <a:rPr lang="en-US" smtClean="0"/>
              <a:pPr/>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4BD70C7-71E7-E444-930D-3A19E84CB0C5}" type="datetimeFigureOut">
              <a:rPr lang="en-US" smtClean="0"/>
              <a:pPr/>
              <a:t>12/6/16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4BD70C7-71E7-E444-930D-3A19E84CB0C5}" type="datetimeFigureOut">
              <a:rPr lang="en-US" smtClean="0"/>
              <a:pPr/>
              <a:t>12/6/16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BD70C7-71E7-E444-930D-3A19E84CB0C5}" type="datetimeFigureOut">
              <a:rPr lang="en-US" smtClean="0"/>
              <a:pPr/>
              <a:t>12/6/16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BD70C7-71E7-E444-930D-3A19E84CB0C5}" type="datetimeFigureOut">
              <a:rPr lang="en-US" smtClean="0"/>
              <a:pPr/>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BD70C7-71E7-E444-930D-3A19E84CB0C5}" type="datetimeFigureOut">
              <a:rPr lang="en-US" smtClean="0"/>
              <a:pPr/>
              <a:t>12/6/16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7842E3-89C6-134E-92F6-0CCFF5927922}" type="slidenum">
              <a:rPr lang="en-US" smtClean="0"/>
              <a:pPr/>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BD70C7-71E7-E444-930D-3A19E84CB0C5}" type="datetimeFigureOut">
              <a:rPr lang="en-US" smtClean="0"/>
              <a:pPr/>
              <a:t>12/6/16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7842E3-89C6-134E-92F6-0CCFF5927922}" type="slidenum">
              <a:rPr lang="en-US" smtClean="0"/>
              <a:pPr/>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9042" y="769597"/>
            <a:ext cx="7772400" cy="1470025"/>
          </a:xfrm>
        </p:spPr>
        <p:txBody>
          <a:bodyPr>
            <a:normAutofit fontScale="90000"/>
          </a:bodyPr>
          <a:lstStyle/>
          <a:p>
            <a:r>
              <a:rPr lang="en-US" dirty="0" smtClean="0"/>
              <a:t>What do we know about </a:t>
            </a:r>
            <a:r>
              <a:rPr lang="en-US" b="1" u="sng" dirty="0" smtClean="0"/>
              <a:t>Metals </a:t>
            </a:r>
            <a:r>
              <a:rPr lang="en-US" dirty="0" smtClean="0"/>
              <a:t>and </a:t>
            </a:r>
            <a:r>
              <a:rPr lang="en-US" b="1" u="sng" dirty="0" smtClean="0"/>
              <a:t>Radionuclides</a:t>
            </a:r>
            <a:r>
              <a:rPr lang="en-US" dirty="0" smtClean="0"/>
              <a:t> coming from </a:t>
            </a:r>
            <a:br>
              <a:rPr lang="en-US" dirty="0" smtClean="0"/>
            </a:br>
            <a:r>
              <a:rPr lang="en-US" dirty="0" smtClean="0"/>
              <a:t>the Ranger Mine??</a:t>
            </a:r>
            <a:br>
              <a:rPr lang="en-US" dirty="0" smtClean="0"/>
            </a:br>
            <a:endParaRPr lang="en-US" dirty="0"/>
          </a:p>
        </p:txBody>
      </p:sp>
      <p:sp>
        <p:nvSpPr>
          <p:cNvPr id="3" name="Subtitle 2"/>
          <p:cNvSpPr>
            <a:spLocks noGrp="1"/>
          </p:cNvSpPr>
          <p:nvPr>
            <p:ph type="subTitle" idx="1"/>
          </p:nvPr>
        </p:nvSpPr>
        <p:spPr>
          <a:xfrm>
            <a:off x="0" y="5839013"/>
            <a:ext cx="9246183" cy="1752600"/>
          </a:xfrm>
        </p:spPr>
        <p:txBody>
          <a:bodyPr>
            <a:normAutofit/>
          </a:bodyPr>
          <a:lstStyle/>
          <a:p>
            <a:r>
              <a:rPr lang="en-US" sz="2000" dirty="0" smtClean="0"/>
              <a:t>Preston Phillips, Scott </a:t>
            </a:r>
            <a:r>
              <a:rPr lang="en-US" sz="2000" dirty="0" err="1" smtClean="0"/>
              <a:t>Braley</a:t>
            </a:r>
            <a:r>
              <a:rPr lang="en-US" sz="2000" dirty="0" smtClean="0"/>
              <a:t>, Chloe Stenkamp-Strahm</a:t>
            </a:r>
          </a:p>
          <a:p>
            <a:r>
              <a:rPr lang="en-US" sz="2000" dirty="0" smtClean="0"/>
              <a:t>ERHS 535, Fall 2016</a:t>
            </a:r>
            <a:endParaRPr lang="en-US" sz="2000" dirty="0"/>
          </a:p>
        </p:txBody>
      </p:sp>
      <p:sp>
        <p:nvSpPr>
          <p:cNvPr id="5" name="TextBox 4"/>
          <p:cNvSpPr txBox="1"/>
          <p:nvPr/>
        </p:nvSpPr>
        <p:spPr>
          <a:xfrm>
            <a:off x="2426306" y="5127868"/>
            <a:ext cx="4325974" cy="461665"/>
          </a:xfrm>
          <a:prstGeom prst="rect">
            <a:avLst/>
          </a:prstGeom>
          <a:noFill/>
        </p:spPr>
        <p:txBody>
          <a:bodyPr wrap="none" rtlCol="0">
            <a:spAutoFit/>
          </a:bodyPr>
          <a:lstStyle/>
          <a:p>
            <a:r>
              <a:rPr lang="en-US" sz="2400" dirty="0" smtClean="0"/>
              <a:t>Alligator Rivers Region, Australia</a:t>
            </a:r>
            <a:endParaRPr lang="en-US" sz="2400" dirty="0"/>
          </a:p>
        </p:txBody>
      </p:sp>
      <p:pic>
        <p:nvPicPr>
          <p:cNvPr id="6" name="Picture 5"/>
          <p:cNvPicPr>
            <a:picLocks noChangeAspect="1"/>
          </p:cNvPicPr>
          <p:nvPr/>
        </p:nvPicPr>
        <p:blipFill>
          <a:blip r:embed="rId2"/>
          <a:stretch>
            <a:fillRect/>
          </a:stretch>
        </p:blipFill>
        <p:spPr>
          <a:xfrm>
            <a:off x="2222224" y="2239622"/>
            <a:ext cx="4444449" cy="2834204"/>
          </a:xfrm>
          <a:prstGeom prst="rect">
            <a:avLst/>
          </a:prstGeom>
        </p:spPr>
      </p:pic>
    </p:spTree>
    <p:extLst>
      <p:ext uri="{BB962C8B-B14F-4D97-AF65-F5344CB8AC3E}">
        <p14:creationId xmlns:p14="http://schemas.microsoft.com/office/powerpoint/2010/main" val="154127866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274638"/>
            <a:ext cx="8229600" cy="1143000"/>
          </a:xfrm>
        </p:spPr>
        <p:txBody>
          <a:bodyPr>
            <a:noAutofit/>
          </a:bodyPr>
          <a:lstStyle/>
          <a:p>
            <a:r>
              <a:rPr lang="en-US" sz="3200" dirty="0"/>
              <a:t>Where are the sample types of interest located in relation to the mine?</a:t>
            </a:r>
            <a:br>
              <a:rPr lang="en-US" sz="3200" dirty="0"/>
            </a:br>
            <a:endParaRPr lang="en-US" sz="3200" dirty="0"/>
          </a:p>
        </p:txBody>
      </p:sp>
      <p:pic>
        <p:nvPicPr>
          <p:cNvPr id="5" name="Picture 4"/>
          <p:cNvPicPr>
            <a:picLocks noChangeAspect="1"/>
          </p:cNvPicPr>
          <p:nvPr/>
        </p:nvPicPr>
        <p:blipFill>
          <a:blip r:embed="rId2"/>
          <a:stretch>
            <a:fillRect/>
          </a:stretch>
        </p:blipFill>
        <p:spPr>
          <a:xfrm>
            <a:off x="0" y="152400"/>
            <a:ext cx="9144000" cy="6531429"/>
          </a:xfrm>
          <a:prstGeom prst="rect">
            <a:avLst/>
          </a:prstGeom>
        </p:spPr>
      </p:pic>
    </p:spTree>
    <p:extLst>
      <p:ext uri="{BB962C8B-B14F-4D97-AF65-F5344CB8AC3E}">
        <p14:creationId xmlns:p14="http://schemas.microsoft.com/office/powerpoint/2010/main" val="22138908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How does the concentration of </a:t>
            </a:r>
            <a:r>
              <a:rPr lang="en-US" sz="2800" dirty="0" smtClean="0"/>
              <a:t>radionuclides change </a:t>
            </a:r>
            <a:r>
              <a:rPr lang="en-US" sz="2800" dirty="0"/>
              <a:t>with distance from the mine?</a:t>
            </a:r>
            <a:br>
              <a:rPr lang="en-US" sz="2800" dirty="0"/>
            </a:br>
            <a:endParaRPr lang="en-US" sz="2800" dirty="0"/>
          </a:p>
        </p:txBody>
      </p:sp>
      <p:pic>
        <p:nvPicPr>
          <p:cNvPr id="6" name="Picture 5"/>
          <p:cNvPicPr>
            <a:picLocks noChangeAspect="1"/>
          </p:cNvPicPr>
          <p:nvPr/>
        </p:nvPicPr>
        <p:blipFill>
          <a:blip r:embed="rId3"/>
          <a:stretch>
            <a:fillRect/>
          </a:stretch>
        </p:blipFill>
        <p:spPr>
          <a:xfrm>
            <a:off x="1908990" y="1148879"/>
            <a:ext cx="5562992" cy="5562992"/>
          </a:xfrm>
          <a:prstGeom prst="rect">
            <a:avLst/>
          </a:prstGeom>
        </p:spPr>
      </p:pic>
      <p:pic>
        <p:nvPicPr>
          <p:cNvPr id="7" name="Picture 6"/>
          <p:cNvPicPr>
            <a:picLocks noChangeAspect="1"/>
          </p:cNvPicPr>
          <p:nvPr/>
        </p:nvPicPr>
        <p:blipFill>
          <a:blip r:embed="rId4"/>
          <a:stretch>
            <a:fillRect/>
          </a:stretch>
        </p:blipFill>
        <p:spPr>
          <a:xfrm>
            <a:off x="1908972" y="1148879"/>
            <a:ext cx="5562992" cy="5562992"/>
          </a:xfrm>
          <a:prstGeom prst="rect">
            <a:avLst/>
          </a:prstGeom>
        </p:spPr>
      </p:pic>
    </p:spTree>
    <p:extLst>
      <p:ext uri="{BB962C8B-B14F-4D97-AF65-F5344CB8AC3E}">
        <p14:creationId xmlns:p14="http://schemas.microsoft.com/office/powerpoint/2010/main" val="7805966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274638"/>
            <a:ext cx="8229600" cy="1143000"/>
          </a:xfrm>
        </p:spPr>
        <p:txBody>
          <a:bodyPr>
            <a:noAutofit/>
          </a:bodyPr>
          <a:lstStyle/>
          <a:p>
            <a:r>
              <a:rPr lang="en-US" sz="2800" dirty="0"/>
              <a:t>How does the concentration of </a:t>
            </a:r>
            <a:r>
              <a:rPr lang="en-US" sz="2800" dirty="0" smtClean="0"/>
              <a:t>metals change </a:t>
            </a:r>
            <a:r>
              <a:rPr lang="en-US" sz="2800" dirty="0"/>
              <a:t>with distance from the mine?</a:t>
            </a:r>
            <a:br>
              <a:rPr lang="en-US" sz="2800" dirty="0"/>
            </a:br>
            <a:endParaRPr lang="en-US" sz="2800" dirty="0"/>
          </a:p>
        </p:txBody>
      </p:sp>
      <p:pic>
        <p:nvPicPr>
          <p:cNvPr id="2" name="Picture 1"/>
          <p:cNvPicPr>
            <a:picLocks noChangeAspect="1"/>
          </p:cNvPicPr>
          <p:nvPr/>
        </p:nvPicPr>
        <p:blipFill>
          <a:blip r:embed="rId3"/>
          <a:stretch>
            <a:fillRect/>
          </a:stretch>
        </p:blipFill>
        <p:spPr>
          <a:xfrm>
            <a:off x="1791548" y="1257300"/>
            <a:ext cx="5388430" cy="5384800"/>
          </a:xfrm>
          <a:prstGeom prst="rect">
            <a:avLst/>
          </a:prstGeom>
        </p:spPr>
      </p:pic>
    </p:spTree>
    <p:extLst>
      <p:ext uri="{BB962C8B-B14F-4D97-AF65-F5344CB8AC3E}">
        <p14:creationId xmlns:p14="http://schemas.microsoft.com/office/powerpoint/2010/main" val="309041260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274638"/>
            <a:ext cx="8229600" cy="1143000"/>
          </a:xfrm>
        </p:spPr>
        <p:txBody>
          <a:bodyPr>
            <a:noAutofit/>
          </a:bodyPr>
          <a:lstStyle/>
          <a:p>
            <a:r>
              <a:rPr lang="en-US" sz="2800" dirty="0"/>
              <a:t>How does the concentration of </a:t>
            </a:r>
            <a:r>
              <a:rPr lang="en-US" sz="2800" dirty="0" smtClean="0"/>
              <a:t>metals change </a:t>
            </a:r>
            <a:r>
              <a:rPr lang="en-US" sz="2800" dirty="0"/>
              <a:t>with distance from the mine?</a:t>
            </a:r>
            <a:br>
              <a:rPr lang="en-US" sz="2800" dirty="0"/>
            </a:br>
            <a:endParaRPr lang="en-US" sz="2800" dirty="0"/>
          </a:p>
        </p:txBody>
      </p:sp>
      <p:pic>
        <p:nvPicPr>
          <p:cNvPr id="6" name="Picture 5"/>
          <p:cNvPicPr>
            <a:picLocks noChangeAspect="1"/>
          </p:cNvPicPr>
          <p:nvPr/>
        </p:nvPicPr>
        <p:blipFill>
          <a:blip r:embed="rId3"/>
          <a:stretch>
            <a:fillRect/>
          </a:stretch>
        </p:blipFill>
        <p:spPr>
          <a:xfrm>
            <a:off x="1667095" y="1088413"/>
            <a:ext cx="5764550" cy="5764550"/>
          </a:xfrm>
          <a:prstGeom prst="rect">
            <a:avLst/>
          </a:prstGeom>
        </p:spPr>
      </p:pic>
    </p:spTree>
    <p:extLst>
      <p:ext uri="{BB962C8B-B14F-4D97-AF65-F5344CB8AC3E}">
        <p14:creationId xmlns:p14="http://schemas.microsoft.com/office/powerpoint/2010/main" val="363395642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Now we can look at sample type, distance, time, and concentration of contaminant together</a:t>
            </a:r>
            <a:endParaRPr lang="en-US" sz="3200" dirty="0"/>
          </a:p>
        </p:txBody>
      </p:sp>
      <p:sp>
        <p:nvSpPr>
          <p:cNvPr id="3" name="Content Placeholder 2"/>
          <p:cNvSpPr>
            <a:spLocks noGrp="1"/>
          </p:cNvSpPr>
          <p:nvPr>
            <p:ph idx="1"/>
          </p:nvPr>
        </p:nvSpPr>
        <p:spPr/>
        <p:txBody>
          <a:bodyPr/>
          <a:lstStyle/>
          <a:p>
            <a:r>
              <a:rPr lang="en-US" dirty="0" smtClean="0"/>
              <a:t>SHINY!!!!!</a:t>
            </a:r>
            <a:endParaRPr lang="en-US" dirty="0"/>
          </a:p>
        </p:txBody>
      </p:sp>
    </p:spTree>
    <p:extLst>
      <p:ext uri="{BB962C8B-B14F-4D97-AF65-F5344CB8AC3E}">
        <p14:creationId xmlns:p14="http://schemas.microsoft.com/office/powerpoint/2010/main" val="379628783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lstStyle/>
          <a:p>
            <a:r>
              <a:rPr lang="en-US" dirty="0" smtClean="0"/>
              <a:t>There do seem to be trends in radionuclide and metal concentrations with proximity to the mine.</a:t>
            </a:r>
          </a:p>
          <a:p>
            <a:r>
              <a:rPr lang="en-US" dirty="0" smtClean="0"/>
              <a:t>As far as we know, this is the first time this data set of contaminants has been analyzed over time and related to their distance from the mine</a:t>
            </a:r>
            <a:endParaRPr lang="en-US" dirty="0"/>
          </a:p>
        </p:txBody>
      </p:sp>
      <p:pic>
        <p:nvPicPr>
          <p:cNvPr id="4" name="Picture 3"/>
          <p:cNvPicPr>
            <a:picLocks noChangeAspect="1"/>
          </p:cNvPicPr>
          <p:nvPr/>
        </p:nvPicPr>
        <p:blipFill>
          <a:blip r:embed="rId3"/>
          <a:stretch>
            <a:fillRect/>
          </a:stretch>
        </p:blipFill>
        <p:spPr>
          <a:xfrm>
            <a:off x="419100" y="1651000"/>
            <a:ext cx="8293100" cy="3556000"/>
          </a:xfrm>
          <a:prstGeom prst="rect">
            <a:avLst/>
          </a:prstGeom>
        </p:spPr>
      </p:pic>
      <p:pic>
        <p:nvPicPr>
          <p:cNvPr id="5" name="Picture 4"/>
          <p:cNvPicPr>
            <a:picLocks noChangeAspect="1"/>
          </p:cNvPicPr>
          <p:nvPr/>
        </p:nvPicPr>
        <p:blipFill>
          <a:blip r:embed="rId4"/>
          <a:stretch>
            <a:fillRect/>
          </a:stretch>
        </p:blipFill>
        <p:spPr>
          <a:xfrm>
            <a:off x="419100" y="3041650"/>
            <a:ext cx="8293100" cy="2730500"/>
          </a:xfrm>
          <a:prstGeom prst="rect">
            <a:avLst/>
          </a:prstGeom>
        </p:spPr>
      </p:pic>
      <p:sp>
        <p:nvSpPr>
          <p:cNvPr id="6" name="TextBox 5"/>
          <p:cNvSpPr txBox="1"/>
          <p:nvPr/>
        </p:nvSpPr>
        <p:spPr>
          <a:xfrm>
            <a:off x="2870200" y="5854700"/>
            <a:ext cx="6591300" cy="923330"/>
          </a:xfrm>
          <a:prstGeom prst="rect">
            <a:avLst/>
          </a:prstGeom>
          <a:noFill/>
        </p:spPr>
        <p:txBody>
          <a:bodyPr wrap="square" rtlCol="0">
            <a:spAutoFit/>
          </a:bodyPr>
          <a:lstStyle/>
          <a:p>
            <a:r>
              <a:rPr lang="is-IS" i="1" dirty="0" smtClean="0"/>
              <a:t>…....</a:t>
            </a:r>
            <a:r>
              <a:rPr lang="en-US" i="1" dirty="0" smtClean="0"/>
              <a:t>We’d expect others to start analyzing distance and time, especially because the concentration measurements now have validation methods!</a:t>
            </a:r>
            <a:endParaRPr lang="en-US" i="1" dirty="0"/>
          </a:p>
        </p:txBody>
      </p:sp>
    </p:spTree>
    <p:extLst>
      <p:ext uri="{BB962C8B-B14F-4D97-AF65-F5344CB8AC3E}">
        <p14:creationId xmlns:p14="http://schemas.microsoft.com/office/powerpoint/2010/main" val="15953958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92100" y="-68262"/>
            <a:ext cx="8674100" cy="1143000"/>
          </a:xfrm>
          <a:prstGeom prst="rect">
            <a:avLst/>
          </a:prstGeom>
        </p:spPr>
        <p:txBody>
          <a:bodyPr vert="horz" lIns="91440" tIns="45720" rIns="91440" bIns="45720" rtlCol="0" anchor="ctr">
            <a:normAutofit fontScale="92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Our Approach and Lessons Learned in R</a:t>
            </a:r>
            <a:endParaRPr lang="en-US" dirty="0"/>
          </a:p>
        </p:txBody>
      </p:sp>
    </p:spTree>
    <p:extLst>
      <p:ext uri="{BB962C8B-B14F-4D97-AF65-F5344CB8AC3E}">
        <p14:creationId xmlns:p14="http://schemas.microsoft.com/office/powerpoint/2010/main" val="252089223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Geospatial Data</a:t>
            </a:r>
            <a:endParaRPr lang="en-US" dirty="0"/>
          </a:p>
        </p:txBody>
      </p:sp>
      <p:sp>
        <p:nvSpPr>
          <p:cNvPr id="3" name="Content Placeholder 2"/>
          <p:cNvSpPr>
            <a:spLocks noGrp="1"/>
          </p:cNvSpPr>
          <p:nvPr>
            <p:ph idx="1"/>
          </p:nvPr>
        </p:nvSpPr>
        <p:spPr>
          <a:xfrm>
            <a:off x="457200" y="1600201"/>
            <a:ext cx="8229600" cy="1803400"/>
          </a:xfrm>
        </p:spPr>
        <p:txBody>
          <a:bodyPr>
            <a:normAutofit fontScale="92500" lnSpcReduction="10000"/>
          </a:bodyPr>
          <a:lstStyle/>
          <a:p>
            <a:r>
              <a:rPr lang="en-US" sz="2400" dirty="0" smtClean="0"/>
              <a:t>Basic shape of the world (sphere vs. oblate ellipsoid)</a:t>
            </a:r>
          </a:p>
          <a:p>
            <a:r>
              <a:rPr lang="en-US" sz="2400" dirty="0" smtClean="0"/>
              <a:t>Which projection?</a:t>
            </a:r>
          </a:p>
          <a:p>
            <a:pPr lvl="1"/>
            <a:r>
              <a:rPr lang="en-US" sz="2000" dirty="0" smtClean="0"/>
              <a:t>Mercator, cylindrical, conic (how do you go from 3D to 2D?)</a:t>
            </a:r>
          </a:p>
          <a:p>
            <a:pPr lvl="1"/>
            <a:r>
              <a:rPr lang="en-US" sz="2000" dirty="0" smtClean="0"/>
              <a:t>Reference points (where is zero?)</a:t>
            </a:r>
          </a:p>
          <a:p>
            <a:pPr lvl="1"/>
            <a:r>
              <a:rPr lang="en-US" sz="2000" dirty="0" smtClean="0"/>
              <a:t>How is location measured (meters, degrees, kilometers)</a:t>
            </a:r>
            <a:endParaRPr lang="en-US" sz="2000" dirty="0"/>
          </a:p>
        </p:txBody>
      </p:sp>
      <p:pic>
        <p:nvPicPr>
          <p:cNvPr id="4" name="Picture 3" descr="Utm-zone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5700" y="3752850"/>
            <a:ext cx="4991100" cy="2495550"/>
          </a:xfrm>
          <a:prstGeom prst="rect">
            <a:avLst/>
          </a:prstGeom>
        </p:spPr>
      </p:pic>
      <p:sp>
        <p:nvSpPr>
          <p:cNvPr id="5" name="Rectangle 4"/>
          <p:cNvSpPr/>
          <p:nvPr/>
        </p:nvSpPr>
        <p:spPr>
          <a:xfrm>
            <a:off x="7899400" y="5130800"/>
            <a:ext cx="254000" cy="152400"/>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457200" y="3619500"/>
            <a:ext cx="3136900" cy="2862323"/>
          </a:xfrm>
          <a:prstGeom prst="rect">
            <a:avLst/>
          </a:prstGeom>
          <a:noFill/>
        </p:spPr>
        <p:txBody>
          <a:bodyPr wrap="square" rtlCol="0">
            <a:spAutoFit/>
          </a:bodyPr>
          <a:lstStyle/>
          <a:p>
            <a:r>
              <a:rPr lang="en-US" dirty="0"/>
              <a:t>Our data is in UTM (a Mercator Projection), in zones 52S and 53S, and uses Easting and Northing </a:t>
            </a:r>
            <a:r>
              <a:rPr lang="en-US" dirty="0" smtClean="0"/>
              <a:t>(meters from a given point in the zone) instead </a:t>
            </a:r>
            <a:r>
              <a:rPr lang="en-US" dirty="0"/>
              <a:t>of Latitude and </a:t>
            </a:r>
            <a:r>
              <a:rPr lang="en-US" dirty="0" smtClean="0"/>
              <a:t>Longitude, and uses a standard called WGS84 to define the shape of the earth.</a:t>
            </a:r>
            <a:endParaRPr lang="en-US" dirty="0"/>
          </a:p>
          <a:p>
            <a:endParaRPr lang="en-US" dirty="0"/>
          </a:p>
        </p:txBody>
      </p:sp>
    </p:spTree>
    <p:extLst>
      <p:ext uri="{BB962C8B-B14F-4D97-AF65-F5344CB8AC3E}">
        <p14:creationId xmlns:p14="http://schemas.microsoft.com/office/powerpoint/2010/main" val="368308918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 and Geospatial Data</a:t>
            </a:r>
            <a:endParaRPr lang="en-US" dirty="0"/>
          </a:p>
        </p:txBody>
      </p:sp>
      <p:sp>
        <p:nvSpPr>
          <p:cNvPr id="3" name="Content Placeholder 2"/>
          <p:cNvSpPr>
            <a:spLocks noGrp="1"/>
          </p:cNvSpPr>
          <p:nvPr>
            <p:ph idx="1"/>
          </p:nvPr>
        </p:nvSpPr>
        <p:spPr>
          <a:xfrm>
            <a:off x="292100" y="1244600"/>
            <a:ext cx="5384800" cy="5422900"/>
          </a:xfrm>
        </p:spPr>
        <p:txBody>
          <a:bodyPr>
            <a:normAutofit/>
          </a:bodyPr>
          <a:lstStyle/>
          <a:p>
            <a:r>
              <a:rPr lang="en-US" sz="2000" dirty="0" smtClean="0"/>
              <a:t>Packages </a:t>
            </a:r>
            <a:r>
              <a:rPr lang="en-US" sz="2000" i="1" dirty="0" err="1" smtClean="0"/>
              <a:t>rgdal</a:t>
            </a:r>
            <a:r>
              <a:rPr lang="en-US" sz="2000" dirty="0" smtClean="0"/>
              <a:t> and </a:t>
            </a:r>
            <a:r>
              <a:rPr lang="en-US" sz="2000" i="1" dirty="0" err="1" smtClean="0"/>
              <a:t>sp</a:t>
            </a:r>
            <a:r>
              <a:rPr lang="en-US" sz="2000" dirty="0" smtClean="0"/>
              <a:t> are two of the packages available for R to manipulate and convert geospatial data.</a:t>
            </a:r>
          </a:p>
          <a:p>
            <a:r>
              <a:rPr lang="en-US" sz="2000" dirty="0" smtClean="0"/>
              <a:t>To convert the data to </a:t>
            </a:r>
            <a:r>
              <a:rPr lang="en-US" sz="2000" dirty="0" err="1" smtClean="0"/>
              <a:t>lat</a:t>
            </a:r>
            <a:r>
              <a:rPr lang="en-US" sz="2000" dirty="0" smtClean="0"/>
              <a:t>-long for plotting required several steps. </a:t>
            </a:r>
          </a:p>
          <a:p>
            <a:pPr lvl="1"/>
            <a:r>
              <a:rPr lang="en-US" sz="1800" dirty="0" smtClean="0"/>
              <a:t>Extract and split data from Zone 52S and 53S</a:t>
            </a:r>
          </a:p>
          <a:p>
            <a:pPr lvl="1"/>
            <a:r>
              <a:rPr lang="en-US" sz="1800" dirty="0" smtClean="0"/>
              <a:t>Convert from data frame to Spatial Points </a:t>
            </a:r>
            <a:r>
              <a:rPr lang="en-US" sz="1800" dirty="0" err="1" smtClean="0"/>
              <a:t>Dataframe</a:t>
            </a:r>
            <a:endParaRPr lang="en-US" sz="1800" dirty="0" smtClean="0"/>
          </a:p>
          <a:p>
            <a:pPr lvl="1"/>
            <a:r>
              <a:rPr lang="en-US" sz="1800" dirty="0" smtClean="0"/>
              <a:t>Tag the coordinate system for each zone - Zone </a:t>
            </a:r>
            <a:r>
              <a:rPr lang="en-US" sz="1800" dirty="0"/>
              <a:t>52S data is EPSG 32752, and Zone 53S is EPSG </a:t>
            </a:r>
            <a:r>
              <a:rPr lang="en-US" sz="1800" dirty="0" smtClean="0"/>
              <a:t>32753</a:t>
            </a:r>
            <a:r>
              <a:rPr lang="en-US" sz="1800" dirty="0"/>
              <a:t> </a:t>
            </a:r>
            <a:r>
              <a:rPr lang="en-US" sz="1800" dirty="0" smtClean="0"/>
              <a:t>(these are international standard codes)</a:t>
            </a:r>
            <a:endParaRPr lang="en-US" sz="1800" dirty="0"/>
          </a:p>
          <a:p>
            <a:pPr lvl="1"/>
            <a:r>
              <a:rPr lang="en-US" sz="1800" dirty="0"/>
              <a:t>Once the </a:t>
            </a:r>
            <a:r>
              <a:rPr lang="en-US" sz="1800" dirty="0" err="1"/>
              <a:t>dataframes</a:t>
            </a:r>
            <a:r>
              <a:rPr lang="en-US" sz="1800" dirty="0"/>
              <a:t> are set up, the </a:t>
            </a:r>
            <a:r>
              <a:rPr lang="en-US" sz="1800" dirty="0" err="1"/>
              <a:t>tranform</a:t>
            </a:r>
            <a:r>
              <a:rPr lang="en-US" sz="1800" dirty="0"/>
              <a:t> is done to convert the original coordinates to EPSG 4326, which is standard </a:t>
            </a:r>
            <a:r>
              <a:rPr lang="en-US" sz="1800" dirty="0" err="1"/>
              <a:t>lat</a:t>
            </a:r>
            <a:r>
              <a:rPr lang="en-US" sz="1800" dirty="0"/>
              <a:t>-long format.  </a:t>
            </a:r>
            <a:endParaRPr lang="en-US" sz="1800" dirty="0" smtClean="0"/>
          </a:p>
          <a:p>
            <a:pPr lvl="1"/>
            <a:r>
              <a:rPr lang="en-US" sz="1800" dirty="0" smtClean="0"/>
              <a:t>Rejoin the new </a:t>
            </a:r>
            <a:r>
              <a:rPr lang="en-US" sz="1800" dirty="0" err="1" smtClean="0"/>
              <a:t>lat</a:t>
            </a:r>
            <a:r>
              <a:rPr lang="en-US" sz="1800" dirty="0" smtClean="0"/>
              <a:t>-long data with the original data frame.</a:t>
            </a:r>
            <a:endParaRPr lang="en-US" sz="1800" dirty="0"/>
          </a:p>
        </p:txBody>
      </p:sp>
      <p:sp>
        <p:nvSpPr>
          <p:cNvPr id="4" name="TextBox 3"/>
          <p:cNvSpPr txBox="1"/>
          <p:nvPr/>
        </p:nvSpPr>
        <p:spPr>
          <a:xfrm>
            <a:off x="5765800" y="3556000"/>
            <a:ext cx="3155919" cy="553998"/>
          </a:xfrm>
          <a:prstGeom prst="rect">
            <a:avLst/>
          </a:prstGeom>
          <a:solidFill>
            <a:schemeClr val="tx1"/>
          </a:solidFill>
        </p:spPr>
        <p:txBody>
          <a:bodyPr wrap="none" rtlCol="0">
            <a:spAutoFit/>
          </a:bodyPr>
          <a:lstStyle/>
          <a:p>
            <a:r>
              <a:rPr lang="de-DE" sz="1000" i="1" dirty="0">
                <a:solidFill>
                  <a:schemeClr val="bg1"/>
                </a:solidFill>
              </a:rPr>
              <a:t>spatial_52 &lt;- </a:t>
            </a:r>
            <a:r>
              <a:rPr lang="de-DE" sz="1000" i="1" dirty="0" err="1">
                <a:solidFill>
                  <a:schemeClr val="bg1"/>
                </a:solidFill>
              </a:rPr>
              <a:t>SpatialPointsDataFrame</a:t>
            </a:r>
            <a:r>
              <a:rPr lang="de-DE" sz="1000" i="1" dirty="0">
                <a:solidFill>
                  <a:schemeClr val="bg1"/>
                </a:solidFill>
              </a:rPr>
              <a:t>(coords_52, </a:t>
            </a:r>
            <a:r>
              <a:rPr lang="de-DE" sz="1000" i="1" dirty="0" err="1">
                <a:solidFill>
                  <a:schemeClr val="bg1"/>
                </a:solidFill>
              </a:rPr>
              <a:t>data</a:t>
            </a:r>
            <a:r>
              <a:rPr lang="de-DE" sz="1000" i="1" dirty="0">
                <a:solidFill>
                  <a:schemeClr val="bg1"/>
                </a:solidFill>
              </a:rPr>
              <a:t> = </a:t>
            </a:r>
          </a:p>
          <a:p>
            <a:r>
              <a:rPr lang="de-DE" sz="1000" i="1" dirty="0">
                <a:solidFill>
                  <a:schemeClr val="bg1"/>
                </a:solidFill>
              </a:rPr>
              <a:t>                       </a:t>
            </a:r>
            <a:r>
              <a:rPr lang="de-DE" sz="1000" i="1" dirty="0" smtClean="0">
                <a:solidFill>
                  <a:schemeClr val="bg1"/>
                </a:solidFill>
              </a:rPr>
              <a:t> </a:t>
            </a:r>
            <a:r>
              <a:rPr lang="de-DE" sz="1000" i="1" dirty="0" err="1">
                <a:solidFill>
                  <a:schemeClr val="bg1"/>
                </a:solidFill>
              </a:rPr>
              <a:t>data.frame</a:t>
            </a:r>
            <a:r>
              <a:rPr lang="de-DE" sz="1000" i="1" dirty="0">
                <a:solidFill>
                  <a:schemeClr val="bg1"/>
                </a:solidFill>
              </a:rPr>
              <a:t>(geo_data_52$entry_num), </a:t>
            </a:r>
          </a:p>
          <a:p>
            <a:r>
              <a:rPr lang="de-DE" sz="1000" i="1" dirty="0">
                <a:solidFill>
                  <a:schemeClr val="bg1"/>
                </a:solidFill>
              </a:rPr>
              <a:t>                        </a:t>
            </a:r>
            <a:r>
              <a:rPr lang="de-DE" sz="1000" i="1" dirty="0" smtClean="0">
                <a:solidFill>
                  <a:schemeClr val="bg1"/>
                </a:solidFill>
              </a:rPr>
              <a:t> </a:t>
            </a:r>
            <a:r>
              <a:rPr lang="de-DE" sz="1000" i="1" dirty="0">
                <a:solidFill>
                  <a:schemeClr val="bg1"/>
                </a:solidFill>
              </a:rPr>
              <a:t>proj4string = CRS("+</a:t>
            </a:r>
            <a:r>
              <a:rPr lang="de-DE" sz="1000" i="1" dirty="0" err="1">
                <a:solidFill>
                  <a:schemeClr val="bg1"/>
                </a:solidFill>
              </a:rPr>
              <a:t>init</a:t>
            </a:r>
            <a:r>
              <a:rPr lang="de-DE" sz="1000" i="1" dirty="0">
                <a:solidFill>
                  <a:schemeClr val="bg1"/>
                </a:solidFill>
              </a:rPr>
              <a:t>=epsg:32752")</a:t>
            </a:r>
            <a:r>
              <a:rPr lang="de-DE" sz="1000" i="1" dirty="0" smtClean="0">
                <a:solidFill>
                  <a:schemeClr val="bg1"/>
                </a:solidFill>
              </a:rPr>
              <a:t>)</a:t>
            </a:r>
            <a:endParaRPr lang="de-DE" sz="1000" i="1" dirty="0">
              <a:solidFill>
                <a:schemeClr val="bg1"/>
              </a:solidFill>
            </a:endParaRPr>
          </a:p>
        </p:txBody>
      </p:sp>
      <p:sp>
        <p:nvSpPr>
          <p:cNvPr id="5" name="Rectangle 4"/>
          <p:cNvSpPr/>
          <p:nvPr/>
        </p:nvSpPr>
        <p:spPr>
          <a:xfrm>
            <a:off x="5765799" y="4829890"/>
            <a:ext cx="3155919" cy="400110"/>
          </a:xfrm>
          <a:prstGeom prst="rect">
            <a:avLst/>
          </a:prstGeom>
          <a:solidFill>
            <a:srgbClr val="FFFFFF"/>
          </a:solidFill>
        </p:spPr>
        <p:txBody>
          <a:bodyPr wrap="square">
            <a:spAutoFit/>
          </a:bodyPr>
          <a:lstStyle/>
          <a:p>
            <a:r>
              <a:rPr lang="en-US" sz="1000" i="1" dirty="0">
                <a:solidFill>
                  <a:srgbClr val="000000"/>
                </a:solidFill>
              </a:rPr>
              <a:t>spatial_52_ll &lt;- </a:t>
            </a:r>
            <a:r>
              <a:rPr lang="en-US" sz="1000" i="1" dirty="0" err="1">
                <a:solidFill>
                  <a:srgbClr val="000000"/>
                </a:solidFill>
              </a:rPr>
              <a:t>spTransform</a:t>
            </a:r>
            <a:r>
              <a:rPr lang="en-US" sz="1000" i="1" dirty="0">
                <a:solidFill>
                  <a:srgbClr val="000000"/>
                </a:solidFill>
              </a:rPr>
              <a:t>(spatial_52, </a:t>
            </a:r>
            <a:endParaRPr lang="en-US" sz="1000" i="1" dirty="0" smtClean="0">
              <a:solidFill>
                <a:srgbClr val="000000"/>
              </a:solidFill>
            </a:endParaRPr>
          </a:p>
          <a:p>
            <a:r>
              <a:rPr lang="en-US" sz="1000" i="1" dirty="0">
                <a:solidFill>
                  <a:srgbClr val="000000"/>
                </a:solidFill>
              </a:rPr>
              <a:t> </a:t>
            </a:r>
            <a:r>
              <a:rPr lang="en-US" sz="1000" i="1" dirty="0" smtClean="0">
                <a:solidFill>
                  <a:srgbClr val="000000"/>
                </a:solidFill>
              </a:rPr>
              <a:t> 	            CRS</a:t>
            </a:r>
            <a:r>
              <a:rPr lang="en-US" sz="1000" i="1" dirty="0">
                <a:solidFill>
                  <a:srgbClr val="000000"/>
                </a:solidFill>
              </a:rPr>
              <a:t>("+</a:t>
            </a:r>
            <a:r>
              <a:rPr lang="en-US" sz="1000" i="1" dirty="0" err="1">
                <a:solidFill>
                  <a:srgbClr val="000000"/>
                </a:solidFill>
              </a:rPr>
              <a:t>init</a:t>
            </a:r>
            <a:r>
              <a:rPr lang="en-US" sz="1000" i="1" dirty="0">
                <a:solidFill>
                  <a:srgbClr val="000000"/>
                </a:solidFill>
              </a:rPr>
              <a:t>=epsg:4326"))</a:t>
            </a:r>
          </a:p>
        </p:txBody>
      </p:sp>
      <p:sp>
        <p:nvSpPr>
          <p:cNvPr id="6" name="TextBox 5"/>
          <p:cNvSpPr txBox="1"/>
          <p:nvPr/>
        </p:nvSpPr>
        <p:spPr>
          <a:xfrm>
            <a:off x="5765799" y="2540000"/>
            <a:ext cx="3155920" cy="646331"/>
          </a:xfrm>
          <a:prstGeom prst="rect">
            <a:avLst/>
          </a:prstGeom>
          <a:solidFill>
            <a:srgbClr val="FFFFFF"/>
          </a:solidFill>
        </p:spPr>
        <p:txBody>
          <a:bodyPr wrap="square" rtlCol="0">
            <a:spAutoFit/>
          </a:bodyPr>
          <a:lstStyle/>
          <a:p>
            <a:r>
              <a:rPr lang="en-US" sz="900" i="1" dirty="0">
                <a:solidFill>
                  <a:srgbClr val="000000"/>
                </a:solidFill>
              </a:rPr>
              <a:t>geo_data_53 &lt;- subset(</a:t>
            </a:r>
            <a:r>
              <a:rPr lang="en-US" sz="900" i="1" dirty="0" err="1">
                <a:solidFill>
                  <a:srgbClr val="000000"/>
                </a:solidFill>
              </a:rPr>
              <a:t>geo_data</a:t>
            </a:r>
            <a:r>
              <a:rPr lang="en-US" sz="900" i="1" dirty="0">
                <a:solidFill>
                  <a:srgbClr val="000000"/>
                </a:solidFill>
              </a:rPr>
              <a:t>, zone == "53S")</a:t>
            </a:r>
          </a:p>
          <a:p>
            <a:r>
              <a:rPr lang="en-US" sz="900" i="1" dirty="0">
                <a:solidFill>
                  <a:srgbClr val="000000"/>
                </a:solidFill>
              </a:rPr>
              <a:t>coords_53 &lt;- </a:t>
            </a:r>
            <a:r>
              <a:rPr lang="en-US" sz="900" i="1" dirty="0" err="1">
                <a:solidFill>
                  <a:srgbClr val="000000"/>
                </a:solidFill>
              </a:rPr>
              <a:t>cbind</a:t>
            </a:r>
            <a:r>
              <a:rPr lang="en-US" sz="900" i="1" dirty="0" smtClean="0">
                <a:solidFill>
                  <a:srgbClr val="000000"/>
                </a:solidFill>
              </a:rPr>
              <a:t>(</a:t>
            </a:r>
          </a:p>
          <a:p>
            <a:r>
              <a:rPr lang="en-US" sz="900" i="1" dirty="0">
                <a:solidFill>
                  <a:srgbClr val="000000"/>
                </a:solidFill>
              </a:rPr>
              <a:t> </a:t>
            </a:r>
            <a:r>
              <a:rPr lang="en-US" sz="900" i="1" dirty="0" smtClean="0">
                <a:solidFill>
                  <a:srgbClr val="000000"/>
                </a:solidFill>
              </a:rPr>
              <a:t>     Easting = </a:t>
            </a:r>
            <a:r>
              <a:rPr lang="en-US" sz="900" i="1" dirty="0" err="1" smtClean="0">
                <a:solidFill>
                  <a:srgbClr val="000000"/>
                </a:solidFill>
              </a:rPr>
              <a:t>as.numeric</a:t>
            </a:r>
            <a:r>
              <a:rPr lang="en-US" sz="900" i="1" dirty="0">
                <a:solidFill>
                  <a:srgbClr val="000000"/>
                </a:solidFill>
              </a:rPr>
              <a:t>(</a:t>
            </a:r>
            <a:r>
              <a:rPr lang="en-US" sz="900" i="1" dirty="0" err="1">
                <a:solidFill>
                  <a:srgbClr val="000000"/>
                </a:solidFill>
              </a:rPr>
              <a:t>as.character</a:t>
            </a:r>
            <a:r>
              <a:rPr lang="en-US" sz="900" i="1" dirty="0">
                <a:solidFill>
                  <a:srgbClr val="000000"/>
                </a:solidFill>
              </a:rPr>
              <a:t>(geo_data_53$easting)),</a:t>
            </a:r>
          </a:p>
          <a:p>
            <a:r>
              <a:rPr lang="en-US" sz="900" i="1" dirty="0">
                <a:solidFill>
                  <a:srgbClr val="000000"/>
                </a:solidFill>
              </a:rPr>
              <a:t>    </a:t>
            </a:r>
            <a:r>
              <a:rPr lang="en-US" sz="900" i="1" dirty="0" smtClean="0">
                <a:solidFill>
                  <a:srgbClr val="000000"/>
                </a:solidFill>
              </a:rPr>
              <a:t>  </a:t>
            </a:r>
            <a:r>
              <a:rPr lang="en-US" sz="900" i="1" dirty="0">
                <a:solidFill>
                  <a:srgbClr val="000000"/>
                </a:solidFill>
              </a:rPr>
              <a:t>Northing </a:t>
            </a:r>
            <a:r>
              <a:rPr lang="en-US" sz="900" i="1" dirty="0" smtClean="0">
                <a:solidFill>
                  <a:srgbClr val="000000"/>
                </a:solidFill>
              </a:rPr>
              <a:t>=</a:t>
            </a:r>
            <a:r>
              <a:rPr lang="en-US" sz="900" i="1" dirty="0" err="1" smtClean="0">
                <a:solidFill>
                  <a:srgbClr val="000000"/>
                </a:solidFill>
              </a:rPr>
              <a:t>as.numeric</a:t>
            </a:r>
            <a:r>
              <a:rPr lang="en-US" sz="900" i="1" dirty="0">
                <a:solidFill>
                  <a:srgbClr val="000000"/>
                </a:solidFill>
              </a:rPr>
              <a:t>(</a:t>
            </a:r>
            <a:r>
              <a:rPr lang="en-US" sz="900" i="1" dirty="0" err="1">
                <a:solidFill>
                  <a:srgbClr val="000000"/>
                </a:solidFill>
              </a:rPr>
              <a:t>as.character</a:t>
            </a:r>
            <a:r>
              <a:rPr lang="en-US" sz="900" i="1" dirty="0">
                <a:solidFill>
                  <a:srgbClr val="000000"/>
                </a:solidFill>
              </a:rPr>
              <a:t>(geo_data_53$northing))</a:t>
            </a:r>
            <a:r>
              <a:rPr lang="en-US" sz="900" i="1" dirty="0" smtClean="0">
                <a:solidFill>
                  <a:srgbClr val="000000"/>
                </a:solidFill>
              </a:rPr>
              <a:t>)</a:t>
            </a:r>
            <a:endParaRPr lang="en-US" sz="900" i="1" dirty="0">
              <a:solidFill>
                <a:srgbClr val="000000"/>
              </a:solidFill>
            </a:endParaRPr>
          </a:p>
        </p:txBody>
      </p:sp>
    </p:spTree>
    <p:extLst>
      <p:ext uri="{BB962C8B-B14F-4D97-AF65-F5344CB8AC3E}">
        <p14:creationId xmlns:p14="http://schemas.microsoft.com/office/powerpoint/2010/main" val="428329956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err="1" smtClean="0"/>
              <a:t>case_when</a:t>
            </a:r>
            <a:r>
              <a:rPr lang="en-US" dirty="0" smtClean="0"/>
              <a:t>, a cleaner if-then-else</a:t>
            </a:r>
            <a:endParaRPr lang="en-US" i="1" dirty="0"/>
          </a:p>
        </p:txBody>
      </p:sp>
      <p:sp>
        <p:nvSpPr>
          <p:cNvPr id="3" name="Content Placeholder 2"/>
          <p:cNvSpPr>
            <a:spLocks noGrp="1"/>
          </p:cNvSpPr>
          <p:nvPr>
            <p:ph idx="1"/>
          </p:nvPr>
        </p:nvSpPr>
        <p:spPr/>
        <p:txBody>
          <a:bodyPr>
            <a:normAutofit/>
          </a:bodyPr>
          <a:lstStyle/>
          <a:p>
            <a:r>
              <a:rPr lang="en-US" sz="2000" dirty="0" smtClean="0"/>
              <a:t>While working on this project, I ran up against what was going to be a very messy </a:t>
            </a:r>
            <a:r>
              <a:rPr lang="en-US" sz="2000" i="1" dirty="0" err="1" smtClean="0"/>
              <a:t>ifelse</a:t>
            </a:r>
            <a:r>
              <a:rPr lang="en-US" sz="2000" dirty="0" smtClean="0"/>
              <a:t> statement and went looking for alternatives</a:t>
            </a:r>
          </a:p>
          <a:p>
            <a:r>
              <a:rPr lang="en-US" sz="2000" dirty="0" smtClean="0"/>
              <a:t>I found the </a:t>
            </a:r>
            <a:r>
              <a:rPr lang="en-US" sz="2000" i="1" dirty="0" err="1" smtClean="0"/>
              <a:t>case_when</a:t>
            </a:r>
            <a:r>
              <a:rPr lang="en-US" sz="2000" dirty="0" smtClean="0"/>
              <a:t> statement.</a:t>
            </a:r>
            <a:endParaRPr lang="en-US" sz="2000" dirty="0"/>
          </a:p>
        </p:txBody>
      </p:sp>
      <p:sp>
        <p:nvSpPr>
          <p:cNvPr id="4" name="TextBox 3"/>
          <p:cNvSpPr txBox="1"/>
          <p:nvPr/>
        </p:nvSpPr>
        <p:spPr>
          <a:xfrm>
            <a:off x="3612537" y="3597018"/>
            <a:ext cx="5074263" cy="2554545"/>
          </a:xfrm>
          <a:prstGeom prst="rect">
            <a:avLst/>
          </a:prstGeom>
          <a:solidFill>
            <a:srgbClr val="FFFFFF"/>
          </a:solidFill>
        </p:spPr>
        <p:txBody>
          <a:bodyPr wrap="none" rtlCol="0">
            <a:spAutoFit/>
          </a:bodyPr>
          <a:lstStyle/>
          <a:p>
            <a:r>
              <a:rPr lang="en-US" sz="1000" i="1" dirty="0" err="1">
                <a:solidFill>
                  <a:srgbClr val="000000"/>
                </a:solidFill>
              </a:rPr>
              <a:t>clean_aussie_data</a:t>
            </a:r>
            <a:r>
              <a:rPr lang="en-US" sz="1000" i="1" dirty="0">
                <a:solidFill>
                  <a:srgbClr val="000000"/>
                </a:solidFill>
              </a:rPr>
              <a:t> &lt;- </a:t>
            </a:r>
            <a:r>
              <a:rPr lang="en-US" sz="1000" i="1" dirty="0" err="1">
                <a:solidFill>
                  <a:srgbClr val="000000"/>
                </a:solidFill>
              </a:rPr>
              <a:t>clean_aussie_data</a:t>
            </a:r>
            <a:r>
              <a:rPr lang="en-US" sz="1000" i="1" dirty="0">
                <a:solidFill>
                  <a:srgbClr val="000000"/>
                </a:solidFill>
              </a:rPr>
              <a:t> %&gt;% </a:t>
            </a:r>
          </a:p>
          <a:p>
            <a:r>
              <a:rPr lang="en-US" sz="1000" i="1" dirty="0">
                <a:solidFill>
                  <a:srgbClr val="000000"/>
                </a:solidFill>
              </a:rPr>
              <a:t>  mutate(</a:t>
            </a:r>
            <a:r>
              <a:rPr lang="en-US" sz="1000" i="1" dirty="0" err="1">
                <a:solidFill>
                  <a:srgbClr val="000000"/>
                </a:solidFill>
              </a:rPr>
              <a:t>sample_type</a:t>
            </a:r>
            <a:r>
              <a:rPr lang="en-US" sz="1000" i="1" dirty="0">
                <a:solidFill>
                  <a:srgbClr val="000000"/>
                </a:solidFill>
              </a:rPr>
              <a:t> = </a:t>
            </a:r>
            <a:r>
              <a:rPr lang="en-US" sz="1000" i="1" dirty="0" err="1">
                <a:solidFill>
                  <a:srgbClr val="000000"/>
                </a:solidFill>
              </a:rPr>
              <a:t>case_when</a:t>
            </a:r>
            <a:r>
              <a:rPr lang="en-US" sz="1000" i="1" dirty="0">
                <a:solidFill>
                  <a:srgbClr val="000000"/>
                </a:solidFill>
              </a:rPr>
              <a:t>(</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"Terrestrial-Bird" ~ "Terrestrial Animals",</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"Terrestrial-Reptile" ~ "Terrestrial Animals",</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"Terrestrial-Mammal" ~ "Terrestrial Animals",</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"Terrestrial-Grasses and Herbs" ~ "Terrestrial Plants",</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"Terrestrial-Plant" ~ "Terrestrial Plants",</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"Terrestrial-Soil" ~ "Terrestrial Soil",</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"Freshwater-Bird" ~ "Freshwater Animals",</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"Freshwater-Reptile" ~ "Freshwater Animals",</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"Freshwater-Fish" ~ "Fish",</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"Freshwater-</a:t>
            </a:r>
            <a:r>
              <a:rPr lang="en-US" sz="1000" i="1" dirty="0" err="1">
                <a:solidFill>
                  <a:srgbClr val="000000"/>
                </a:solidFill>
              </a:rPr>
              <a:t>Mollusc</a:t>
            </a:r>
            <a:r>
              <a:rPr lang="en-US" sz="1000" i="1" dirty="0">
                <a:solidFill>
                  <a:srgbClr val="000000"/>
                </a:solidFill>
              </a:rPr>
              <a:t>" ~ "</a:t>
            </a:r>
            <a:r>
              <a:rPr lang="en-US" sz="1000" i="1" dirty="0" err="1">
                <a:solidFill>
                  <a:srgbClr val="000000"/>
                </a:solidFill>
              </a:rPr>
              <a:t>Mollusc</a:t>
            </a:r>
            <a:r>
              <a:rPr lang="en-US" sz="1000" i="1" dirty="0">
                <a:solidFill>
                  <a:srgbClr val="000000"/>
                </a:solidFill>
              </a:rPr>
              <a:t>",</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"Freshwater-Sediment" ~ "Freshwater Sediment",</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"Freshwater-Vascular Plant" ~ "Freshwater Plant",</a:t>
            </a:r>
          </a:p>
          <a:p>
            <a:r>
              <a:rPr lang="en-US" sz="1000" i="1" dirty="0">
                <a:solidFill>
                  <a:srgbClr val="000000"/>
                </a:solidFill>
              </a:rPr>
              <a:t>    </a:t>
            </a:r>
            <a:r>
              <a:rPr lang="en-US" sz="1000" i="1" dirty="0" err="1">
                <a:solidFill>
                  <a:srgbClr val="000000"/>
                </a:solidFill>
              </a:rPr>
              <a:t>clean_aussie_data$wildlife_group</a:t>
            </a:r>
            <a:r>
              <a:rPr lang="en-US" sz="1000" i="1" dirty="0">
                <a:solidFill>
                  <a:srgbClr val="000000"/>
                </a:solidFill>
              </a:rPr>
              <a:t> == "Freshwater-Water" ~ "Water",</a:t>
            </a:r>
          </a:p>
          <a:p>
            <a:r>
              <a:rPr lang="en-US" sz="1000" i="1" dirty="0">
                <a:solidFill>
                  <a:srgbClr val="000000"/>
                </a:solidFill>
              </a:rPr>
              <a:t>    TRUE ~ "NA")</a:t>
            </a:r>
            <a:r>
              <a:rPr lang="en-US" sz="1000" i="1" dirty="0" smtClean="0">
                <a:solidFill>
                  <a:srgbClr val="000000"/>
                </a:solidFill>
              </a:rPr>
              <a:t>)</a:t>
            </a:r>
            <a:endParaRPr lang="en-US" sz="1000" i="1" dirty="0">
              <a:solidFill>
                <a:srgbClr val="000000"/>
              </a:solidFill>
            </a:endParaRPr>
          </a:p>
        </p:txBody>
      </p:sp>
      <p:sp>
        <p:nvSpPr>
          <p:cNvPr id="5" name="TextBox 4"/>
          <p:cNvSpPr txBox="1"/>
          <p:nvPr/>
        </p:nvSpPr>
        <p:spPr>
          <a:xfrm>
            <a:off x="863600" y="3606800"/>
            <a:ext cx="2318789" cy="1785104"/>
          </a:xfrm>
          <a:prstGeom prst="rect">
            <a:avLst/>
          </a:prstGeom>
          <a:solidFill>
            <a:srgbClr val="FFFFFF"/>
          </a:solidFill>
        </p:spPr>
        <p:txBody>
          <a:bodyPr wrap="none" rtlCol="0">
            <a:spAutoFit/>
          </a:bodyPr>
          <a:lstStyle/>
          <a:p>
            <a:r>
              <a:rPr lang="en-US" sz="1000" i="1" dirty="0" err="1">
                <a:solidFill>
                  <a:srgbClr val="000000"/>
                </a:solidFill>
              </a:rPr>
              <a:t>case_when</a:t>
            </a:r>
            <a:r>
              <a:rPr lang="en-US" sz="1000" i="1" dirty="0">
                <a:solidFill>
                  <a:srgbClr val="000000"/>
                </a:solidFill>
              </a:rPr>
              <a:t>(</a:t>
            </a:r>
          </a:p>
          <a:p>
            <a:r>
              <a:rPr lang="en-US" sz="1000" i="1" dirty="0">
                <a:solidFill>
                  <a:srgbClr val="000000"/>
                </a:solidFill>
              </a:rPr>
              <a:t>logical_statement1 ~ desired_outcome1,</a:t>
            </a:r>
          </a:p>
          <a:p>
            <a:r>
              <a:rPr lang="en-US" sz="1000" i="1" dirty="0">
                <a:solidFill>
                  <a:srgbClr val="000000"/>
                </a:solidFill>
              </a:rPr>
              <a:t>logical_statement2 ~ desired_outcome2,</a:t>
            </a:r>
          </a:p>
          <a:p>
            <a:r>
              <a:rPr lang="en-US" sz="1000" i="1" dirty="0">
                <a:solidFill>
                  <a:srgbClr val="000000"/>
                </a:solidFill>
              </a:rPr>
              <a:t>TRUE ~ </a:t>
            </a:r>
            <a:r>
              <a:rPr lang="en-US" sz="1000" i="1" dirty="0" err="1">
                <a:solidFill>
                  <a:srgbClr val="000000"/>
                </a:solidFill>
              </a:rPr>
              <a:t>default_outcome</a:t>
            </a:r>
            <a:endParaRPr lang="en-US" sz="1000" i="1" dirty="0">
              <a:solidFill>
                <a:srgbClr val="000000"/>
              </a:solidFill>
            </a:endParaRPr>
          </a:p>
          <a:p>
            <a:r>
              <a:rPr lang="en-US" sz="1000" i="1" dirty="0">
                <a:solidFill>
                  <a:srgbClr val="000000"/>
                </a:solidFill>
              </a:rPr>
              <a:t>)</a:t>
            </a:r>
          </a:p>
          <a:p>
            <a:endParaRPr lang="en-US" sz="1000" dirty="0">
              <a:solidFill>
                <a:srgbClr val="000000"/>
              </a:solidFill>
            </a:endParaRPr>
          </a:p>
          <a:p>
            <a:r>
              <a:rPr lang="en-US" sz="1000" u="sng" dirty="0" err="1" smtClean="0">
                <a:solidFill>
                  <a:srgbClr val="000000"/>
                </a:solidFill>
              </a:rPr>
              <a:t>Pseudocode</a:t>
            </a:r>
            <a:endParaRPr lang="en-US" sz="1000" u="sng" dirty="0">
              <a:solidFill>
                <a:srgbClr val="000000"/>
              </a:solidFill>
            </a:endParaRPr>
          </a:p>
          <a:p>
            <a:r>
              <a:rPr lang="en-US" sz="1000" i="1" dirty="0">
                <a:solidFill>
                  <a:srgbClr val="000000"/>
                </a:solidFill>
              </a:rPr>
              <a:t>if x1 then y1</a:t>
            </a:r>
          </a:p>
          <a:p>
            <a:r>
              <a:rPr lang="en-US" sz="1000" i="1" dirty="0" err="1">
                <a:solidFill>
                  <a:srgbClr val="000000"/>
                </a:solidFill>
              </a:rPr>
              <a:t>elseif</a:t>
            </a:r>
            <a:r>
              <a:rPr lang="en-US" sz="1000" i="1" dirty="0">
                <a:solidFill>
                  <a:srgbClr val="000000"/>
                </a:solidFill>
              </a:rPr>
              <a:t> x2 then y2</a:t>
            </a:r>
          </a:p>
          <a:p>
            <a:r>
              <a:rPr lang="en-US" sz="1000" i="1" dirty="0">
                <a:solidFill>
                  <a:srgbClr val="000000"/>
                </a:solidFill>
              </a:rPr>
              <a:t>else y3</a:t>
            </a:r>
          </a:p>
          <a:p>
            <a:endParaRPr lang="en-US" sz="1000" dirty="0">
              <a:solidFill>
                <a:srgbClr val="000000"/>
              </a:solidFill>
            </a:endParaRPr>
          </a:p>
        </p:txBody>
      </p:sp>
      <p:sp>
        <p:nvSpPr>
          <p:cNvPr id="6" name="TextBox 5"/>
          <p:cNvSpPr txBox="1"/>
          <p:nvPr/>
        </p:nvSpPr>
        <p:spPr>
          <a:xfrm>
            <a:off x="5232400" y="3227686"/>
            <a:ext cx="1696348" cy="369332"/>
          </a:xfrm>
          <a:prstGeom prst="rect">
            <a:avLst/>
          </a:prstGeom>
          <a:noFill/>
        </p:spPr>
        <p:txBody>
          <a:bodyPr wrap="none" rtlCol="0">
            <a:spAutoFit/>
          </a:bodyPr>
          <a:lstStyle/>
          <a:p>
            <a:r>
              <a:rPr lang="en-US" dirty="0" smtClean="0"/>
              <a:t>Implementation</a:t>
            </a:r>
            <a:endParaRPr lang="en-US" dirty="0"/>
          </a:p>
        </p:txBody>
      </p:sp>
      <p:sp>
        <p:nvSpPr>
          <p:cNvPr id="7" name="TextBox 6"/>
          <p:cNvSpPr txBox="1"/>
          <p:nvPr/>
        </p:nvSpPr>
        <p:spPr>
          <a:xfrm>
            <a:off x="1600200" y="3231634"/>
            <a:ext cx="757126" cy="369332"/>
          </a:xfrm>
          <a:prstGeom prst="rect">
            <a:avLst/>
          </a:prstGeom>
          <a:noFill/>
        </p:spPr>
        <p:txBody>
          <a:bodyPr wrap="none" rtlCol="0">
            <a:spAutoFit/>
          </a:bodyPr>
          <a:lstStyle/>
          <a:p>
            <a:r>
              <a:rPr lang="en-US" dirty="0" smtClean="0"/>
              <a:t>Usage</a:t>
            </a:r>
            <a:endParaRPr lang="en-US" dirty="0"/>
          </a:p>
        </p:txBody>
      </p:sp>
    </p:spTree>
    <p:extLst>
      <p:ext uri="{BB962C8B-B14F-4D97-AF65-F5344CB8AC3E}">
        <p14:creationId xmlns:p14="http://schemas.microsoft.com/office/powerpoint/2010/main" val="352193901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27000" y="849100"/>
            <a:ext cx="8890000" cy="5600700"/>
          </a:xfrm>
          <a:prstGeom prst="rect">
            <a:avLst/>
          </a:prstGeom>
        </p:spPr>
      </p:pic>
      <p:sp>
        <p:nvSpPr>
          <p:cNvPr id="5" name="TextBox 4"/>
          <p:cNvSpPr txBox="1"/>
          <p:nvPr/>
        </p:nvSpPr>
        <p:spPr>
          <a:xfrm>
            <a:off x="69814" y="226804"/>
            <a:ext cx="7104228" cy="461665"/>
          </a:xfrm>
          <a:prstGeom prst="rect">
            <a:avLst/>
          </a:prstGeom>
          <a:noFill/>
        </p:spPr>
        <p:txBody>
          <a:bodyPr wrap="none" rtlCol="0">
            <a:spAutoFit/>
          </a:bodyPr>
          <a:lstStyle/>
          <a:p>
            <a:r>
              <a:rPr lang="en-US" sz="2400" dirty="0" smtClean="0"/>
              <a:t>Ranger Uranium Mine, operational from 1980 - present </a:t>
            </a:r>
            <a:endParaRPr lang="en-US" sz="2400" dirty="0"/>
          </a:p>
        </p:txBody>
      </p:sp>
    </p:spTree>
    <p:extLst>
      <p:ext uri="{BB962C8B-B14F-4D97-AF65-F5344CB8AC3E}">
        <p14:creationId xmlns:p14="http://schemas.microsoft.com/office/powerpoint/2010/main" val="229084890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 and </a:t>
            </a:r>
            <a:r>
              <a:rPr lang="en-US" dirty="0" err="1" smtClean="0"/>
              <a:t>Shapefiles</a:t>
            </a:r>
            <a:endParaRPr lang="en-US" dirty="0"/>
          </a:p>
        </p:txBody>
      </p:sp>
      <p:sp>
        <p:nvSpPr>
          <p:cNvPr id="3" name="Content Placeholder 2"/>
          <p:cNvSpPr>
            <a:spLocks noGrp="1"/>
          </p:cNvSpPr>
          <p:nvPr>
            <p:ph idx="1"/>
          </p:nvPr>
        </p:nvSpPr>
        <p:spPr>
          <a:xfrm>
            <a:off x="292100" y="1244600"/>
            <a:ext cx="5384800" cy="5422900"/>
          </a:xfrm>
        </p:spPr>
        <p:txBody>
          <a:bodyPr>
            <a:normAutofit/>
          </a:bodyPr>
          <a:lstStyle/>
          <a:p>
            <a:r>
              <a:rPr lang="en-US" sz="2000" dirty="0" smtClean="0"/>
              <a:t>3 types of </a:t>
            </a:r>
            <a:r>
              <a:rPr lang="en-US" sz="2000" dirty="0" err="1" smtClean="0"/>
              <a:t>shapefiles</a:t>
            </a:r>
            <a:r>
              <a:rPr lang="en-US" sz="2000" dirty="0" smtClean="0"/>
              <a:t>:</a:t>
            </a:r>
          </a:p>
          <a:p>
            <a:pPr lvl="1"/>
            <a:r>
              <a:rPr lang="en-US" sz="1800" dirty="0" smtClean="0"/>
              <a:t>Polygon</a:t>
            </a:r>
          </a:p>
          <a:p>
            <a:pPr lvl="1"/>
            <a:r>
              <a:rPr lang="en-US" sz="1800" dirty="0" smtClean="0"/>
              <a:t>Chain</a:t>
            </a:r>
          </a:p>
          <a:p>
            <a:pPr lvl="1"/>
            <a:r>
              <a:rPr lang="en-US" sz="1800" dirty="0" smtClean="0"/>
              <a:t>Point</a:t>
            </a:r>
          </a:p>
          <a:p>
            <a:r>
              <a:rPr lang="en-US" sz="2000" dirty="0" smtClean="0"/>
              <a:t>Files within a </a:t>
            </a:r>
            <a:r>
              <a:rPr lang="en-US" sz="2000" dirty="0" err="1" smtClean="0"/>
              <a:t>shapefile</a:t>
            </a:r>
            <a:endParaRPr lang="en-US" sz="2000" dirty="0" smtClean="0"/>
          </a:p>
          <a:p>
            <a:pPr lvl="1"/>
            <a:r>
              <a:rPr lang="en-US" sz="1800" dirty="0" smtClean="0"/>
              <a:t>.</a:t>
            </a:r>
            <a:r>
              <a:rPr lang="en-US" sz="1800" dirty="0" err="1" smtClean="0"/>
              <a:t>shp</a:t>
            </a:r>
            <a:r>
              <a:rPr lang="en-US" sz="1800" dirty="0" smtClean="0"/>
              <a:t>: geometry for the data (polygons, points</a:t>
            </a:r>
            <a:r>
              <a:rPr lang="is-IS" sz="1800" dirty="0" smtClean="0"/>
              <a:t>…</a:t>
            </a:r>
            <a:r>
              <a:rPr lang="en-US" sz="1800" dirty="0" smtClean="0"/>
              <a:t>)</a:t>
            </a:r>
          </a:p>
          <a:p>
            <a:pPr lvl="1"/>
            <a:r>
              <a:rPr lang="en-US" sz="1800" dirty="0" smtClean="0"/>
              <a:t>.</a:t>
            </a:r>
            <a:r>
              <a:rPr lang="en-US" sz="1800" dirty="0" err="1" smtClean="0"/>
              <a:t>prj</a:t>
            </a:r>
            <a:r>
              <a:rPr lang="en-US" sz="1800" dirty="0" smtClean="0"/>
              <a:t>: projection used (UTM, Long-</a:t>
            </a:r>
            <a:r>
              <a:rPr lang="en-US" sz="1800" dirty="0" err="1" smtClean="0"/>
              <a:t>Lat</a:t>
            </a:r>
            <a:r>
              <a:rPr lang="en-US" sz="1800" dirty="0" smtClean="0"/>
              <a:t>)</a:t>
            </a:r>
          </a:p>
          <a:p>
            <a:pPr lvl="1"/>
            <a:r>
              <a:rPr lang="en-US" sz="1800" dirty="0" smtClean="0"/>
              <a:t>.dbf: data associated with each line, point, polygon</a:t>
            </a:r>
          </a:p>
          <a:p>
            <a:pPr lvl="1"/>
            <a:r>
              <a:rPr lang="en-US" sz="1800" dirty="0" smtClean="0"/>
              <a:t>.</a:t>
            </a:r>
            <a:r>
              <a:rPr lang="en-US" sz="1800" dirty="0" err="1" smtClean="0"/>
              <a:t>shx</a:t>
            </a:r>
            <a:r>
              <a:rPr lang="en-US" sz="1800" dirty="0" smtClean="0"/>
              <a:t>: index file for the .</a:t>
            </a:r>
            <a:r>
              <a:rPr lang="en-US" sz="1800" dirty="0" err="1" smtClean="0"/>
              <a:t>shp</a:t>
            </a:r>
            <a:r>
              <a:rPr lang="en-US" sz="1800" dirty="0" smtClean="0"/>
              <a:t> geometry</a:t>
            </a:r>
          </a:p>
          <a:p>
            <a:r>
              <a:rPr lang="en-US" sz="2200" dirty="0" smtClean="0"/>
              <a:t>Works without defining the extension</a:t>
            </a:r>
          </a:p>
          <a:p>
            <a:endParaRPr lang="en-US" sz="2200" dirty="0" smtClean="0"/>
          </a:p>
          <a:p>
            <a:endParaRPr lang="en-US" sz="1800" dirty="0" smtClean="0"/>
          </a:p>
          <a:p>
            <a:endParaRPr lang="en-US" sz="1800" dirty="0" smtClean="0"/>
          </a:p>
          <a:p>
            <a:endParaRPr lang="en-US" sz="1800" dirty="0" smtClean="0"/>
          </a:p>
          <a:p>
            <a:pPr lvl="1"/>
            <a:endParaRPr lang="en-US" sz="1400" dirty="0"/>
          </a:p>
        </p:txBody>
      </p:sp>
      <p:sp>
        <p:nvSpPr>
          <p:cNvPr id="6" name="TextBox 5"/>
          <p:cNvSpPr txBox="1"/>
          <p:nvPr/>
        </p:nvSpPr>
        <p:spPr>
          <a:xfrm>
            <a:off x="3556000" y="1557338"/>
            <a:ext cx="5327618" cy="1015663"/>
          </a:xfrm>
          <a:prstGeom prst="rect">
            <a:avLst/>
          </a:prstGeom>
          <a:solidFill>
            <a:srgbClr val="FFFFFF"/>
          </a:solidFill>
        </p:spPr>
        <p:txBody>
          <a:bodyPr wrap="square" rtlCol="0">
            <a:spAutoFit/>
          </a:bodyPr>
          <a:lstStyle/>
          <a:p>
            <a:r>
              <a:rPr lang="en-US" sz="1200" i="1" dirty="0" err="1">
                <a:solidFill>
                  <a:srgbClr val="000000"/>
                </a:solidFill>
              </a:rPr>
              <a:t>rivershape</a:t>
            </a:r>
            <a:r>
              <a:rPr lang="en-US" sz="1200" i="1" dirty="0">
                <a:solidFill>
                  <a:srgbClr val="000000"/>
                </a:solidFill>
              </a:rPr>
              <a:t>&lt;-</a:t>
            </a:r>
            <a:r>
              <a:rPr lang="en-US" sz="1200" i="1" dirty="0" err="1">
                <a:solidFill>
                  <a:srgbClr val="000000"/>
                </a:solidFill>
              </a:rPr>
              <a:t>readShapeLines</a:t>
            </a:r>
            <a:r>
              <a:rPr lang="en-US" sz="1200" i="1" dirty="0">
                <a:solidFill>
                  <a:srgbClr val="000000"/>
                </a:solidFill>
              </a:rPr>
              <a:t>("River Data/</a:t>
            </a:r>
            <a:r>
              <a:rPr lang="en-US" sz="1200" i="1" dirty="0" err="1">
                <a:solidFill>
                  <a:srgbClr val="000000"/>
                </a:solidFill>
              </a:rPr>
              <a:t>AUS_water_lines_dcw</a:t>
            </a:r>
            <a:r>
              <a:rPr lang="en-US" sz="1200" i="1" dirty="0">
                <a:solidFill>
                  <a:srgbClr val="000000"/>
                </a:solidFill>
              </a:rPr>
              <a:t>", proj4string=CRS("+</a:t>
            </a:r>
            <a:r>
              <a:rPr lang="en-US" sz="1200" i="1" dirty="0" err="1">
                <a:solidFill>
                  <a:srgbClr val="000000"/>
                </a:solidFill>
              </a:rPr>
              <a:t>proj</a:t>
            </a:r>
            <a:r>
              <a:rPr lang="en-US" sz="1200" i="1" dirty="0">
                <a:solidFill>
                  <a:srgbClr val="000000"/>
                </a:solidFill>
              </a:rPr>
              <a:t>=</a:t>
            </a:r>
            <a:r>
              <a:rPr lang="en-US" sz="1200" i="1" dirty="0" err="1">
                <a:solidFill>
                  <a:srgbClr val="000000"/>
                </a:solidFill>
              </a:rPr>
              <a:t>longlat</a:t>
            </a:r>
            <a:r>
              <a:rPr lang="en-US" sz="1200" i="1" dirty="0">
                <a:solidFill>
                  <a:srgbClr val="000000"/>
                </a:solidFill>
              </a:rPr>
              <a:t>"))</a:t>
            </a:r>
            <a:endParaRPr lang="en-US" sz="1200" i="1" dirty="0" smtClean="0">
              <a:solidFill>
                <a:srgbClr val="000000"/>
              </a:solidFill>
            </a:endParaRPr>
          </a:p>
          <a:p>
            <a:endParaRPr lang="en-US" sz="1200" i="1" dirty="0" smtClean="0">
              <a:solidFill>
                <a:srgbClr val="000000"/>
              </a:solidFill>
            </a:endParaRPr>
          </a:p>
          <a:p>
            <a:r>
              <a:rPr lang="en-US" sz="1200" i="1" dirty="0" err="1" smtClean="0">
                <a:solidFill>
                  <a:srgbClr val="000000"/>
                </a:solidFill>
              </a:rPr>
              <a:t>rivermouthshape</a:t>
            </a:r>
            <a:r>
              <a:rPr lang="en-US" sz="1200" i="1" dirty="0">
                <a:solidFill>
                  <a:srgbClr val="000000"/>
                </a:solidFill>
              </a:rPr>
              <a:t>&lt;-</a:t>
            </a:r>
            <a:r>
              <a:rPr lang="en-US" sz="1200" i="1" dirty="0" err="1">
                <a:solidFill>
                  <a:srgbClr val="000000"/>
                </a:solidFill>
              </a:rPr>
              <a:t>readShapePoly</a:t>
            </a:r>
            <a:r>
              <a:rPr lang="en-US" sz="1200" i="1" dirty="0">
                <a:solidFill>
                  <a:srgbClr val="000000"/>
                </a:solidFill>
              </a:rPr>
              <a:t>("River Data/</a:t>
            </a:r>
            <a:r>
              <a:rPr lang="en-US" sz="1200" i="1" dirty="0" smtClean="0">
                <a:solidFill>
                  <a:srgbClr val="000000"/>
                </a:solidFill>
              </a:rPr>
              <a:t>AUS_water_areas_dcw.shp", proj4string</a:t>
            </a:r>
            <a:r>
              <a:rPr lang="en-US" sz="1200" i="1" dirty="0">
                <a:solidFill>
                  <a:srgbClr val="000000"/>
                </a:solidFill>
              </a:rPr>
              <a:t>=CRS("+</a:t>
            </a:r>
            <a:r>
              <a:rPr lang="en-US" sz="1200" i="1" dirty="0" err="1">
                <a:solidFill>
                  <a:srgbClr val="000000"/>
                </a:solidFill>
              </a:rPr>
              <a:t>proj</a:t>
            </a:r>
            <a:r>
              <a:rPr lang="en-US" sz="1200" i="1" dirty="0">
                <a:solidFill>
                  <a:srgbClr val="000000"/>
                </a:solidFill>
              </a:rPr>
              <a:t>=</a:t>
            </a:r>
            <a:r>
              <a:rPr lang="en-US" sz="1200" i="1" dirty="0" err="1">
                <a:solidFill>
                  <a:srgbClr val="000000"/>
                </a:solidFill>
              </a:rPr>
              <a:t>longlat</a:t>
            </a:r>
            <a:r>
              <a:rPr lang="en-US" sz="1200" i="1" dirty="0">
                <a:solidFill>
                  <a:srgbClr val="000000"/>
                </a:solidFill>
              </a:rPr>
              <a:t>"))</a:t>
            </a:r>
            <a:r>
              <a:rPr lang="en-US" sz="1200" i="1" dirty="0" smtClean="0">
                <a:solidFill>
                  <a:srgbClr val="000000"/>
                </a:solidFill>
              </a:rPr>
              <a:t>)</a:t>
            </a:r>
          </a:p>
        </p:txBody>
      </p:sp>
    </p:spTree>
    <p:extLst>
      <p:ext uri="{BB962C8B-B14F-4D97-AF65-F5344CB8AC3E}">
        <p14:creationId xmlns:p14="http://schemas.microsoft.com/office/powerpoint/2010/main" val="50106749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Filtering Shape Files</a:t>
            </a:r>
            <a:endParaRPr lang="en-US" dirty="0"/>
          </a:p>
        </p:txBody>
      </p:sp>
      <p:sp>
        <p:nvSpPr>
          <p:cNvPr id="3" name="Content Placeholder 2"/>
          <p:cNvSpPr>
            <a:spLocks noGrp="1"/>
          </p:cNvSpPr>
          <p:nvPr>
            <p:ph idx="1"/>
          </p:nvPr>
        </p:nvSpPr>
        <p:spPr/>
        <p:txBody>
          <a:bodyPr>
            <a:normAutofit/>
          </a:bodyPr>
          <a:lstStyle/>
          <a:p>
            <a:r>
              <a:rPr lang="en-US" sz="2400" dirty="0" smtClean="0"/>
              <a:t>The spatial points data frame that is produced can be filtered using the </a:t>
            </a:r>
            <a:r>
              <a:rPr lang="en-US" sz="2400" dirty="0" err="1" smtClean="0"/>
              <a:t>str_detect</a:t>
            </a:r>
            <a:r>
              <a:rPr lang="en-US" sz="2400" dirty="0" smtClean="0"/>
              <a:t> function</a:t>
            </a:r>
          </a:p>
          <a:p>
            <a:r>
              <a:rPr lang="en-US" sz="2400" dirty="0" smtClean="0"/>
              <a:t>The spatial data points data frame where the “slots” are similar to the elements of a list</a:t>
            </a:r>
          </a:p>
          <a:p>
            <a:pPr lvl="1"/>
            <a:endParaRPr lang="en-US" sz="2000" dirty="0" smtClean="0"/>
          </a:p>
          <a:p>
            <a:endParaRPr lang="en-US" sz="2400" dirty="0"/>
          </a:p>
        </p:txBody>
      </p:sp>
      <p:sp>
        <p:nvSpPr>
          <p:cNvPr id="4" name="TextBox 3"/>
          <p:cNvSpPr txBox="1"/>
          <p:nvPr/>
        </p:nvSpPr>
        <p:spPr>
          <a:xfrm>
            <a:off x="6400800" y="4387850"/>
            <a:ext cx="2286000" cy="646331"/>
          </a:xfrm>
          <a:prstGeom prst="rect">
            <a:avLst/>
          </a:prstGeom>
          <a:solidFill>
            <a:srgbClr val="FFFFFF"/>
          </a:solidFill>
        </p:spPr>
        <p:txBody>
          <a:bodyPr wrap="square" rtlCol="0">
            <a:spAutoFit/>
          </a:bodyPr>
          <a:lstStyle/>
          <a:p>
            <a:r>
              <a:rPr lang="en-US" sz="1200" i="1" dirty="0" err="1">
                <a:solidFill>
                  <a:srgbClr val="000000"/>
                </a:solidFill>
              </a:rPr>
              <a:t>river_map</a:t>
            </a:r>
            <a:r>
              <a:rPr lang="en-US" sz="1200" i="1" dirty="0">
                <a:solidFill>
                  <a:srgbClr val="000000"/>
                </a:solidFill>
              </a:rPr>
              <a:t>&lt;-</a:t>
            </a:r>
            <a:r>
              <a:rPr lang="en-US" sz="1200" i="1" dirty="0" err="1">
                <a:solidFill>
                  <a:srgbClr val="000000"/>
                </a:solidFill>
              </a:rPr>
              <a:t>rivershape</a:t>
            </a:r>
            <a:r>
              <a:rPr lang="en-US" sz="1200" i="1" dirty="0">
                <a:solidFill>
                  <a:srgbClr val="000000"/>
                </a:solidFill>
              </a:rPr>
              <a:t>[</a:t>
            </a:r>
            <a:r>
              <a:rPr lang="en-US" sz="1200" i="1" dirty="0" err="1">
                <a:solidFill>
                  <a:srgbClr val="000000"/>
                </a:solidFill>
              </a:rPr>
              <a:t>str_detect</a:t>
            </a:r>
            <a:r>
              <a:rPr lang="en-US" sz="1200" i="1" dirty="0">
                <a:solidFill>
                  <a:srgbClr val="000000"/>
                </a:solidFill>
              </a:rPr>
              <a:t>(</a:t>
            </a:r>
            <a:r>
              <a:rPr lang="en-US" sz="1200" i="1" dirty="0" err="1">
                <a:solidFill>
                  <a:srgbClr val="000000"/>
                </a:solidFill>
              </a:rPr>
              <a:t>rivershape@data$NAM</a:t>
            </a:r>
            <a:r>
              <a:rPr lang="en-US" sz="1200" i="1" dirty="0">
                <a:solidFill>
                  <a:srgbClr val="000000"/>
                </a:solidFill>
              </a:rPr>
              <a:t>, "ALLIGATOR"), ]  </a:t>
            </a:r>
          </a:p>
        </p:txBody>
      </p:sp>
      <p:pic>
        <p:nvPicPr>
          <p:cNvPr id="8" name="Picture 7"/>
          <p:cNvPicPr>
            <a:picLocks noChangeAspect="1"/>
          </p:cNvPicPr>
          <p:nvPr/>
        </p:nvPicPr>
        <p:blipFill>
          <a:blip r:embed="rId2"/>
          <a:stretch>
            <a:fillRect/>
          </a:stretch>
        </p:blipFill>
        <p:spPr>
          <a:xfrm>
            <a:off x="266700" y="3435350"/>
            <a:ext cx="5689600" cy="2552700"/>
          </a:xfrm>
          <a:prstGeom prst="rect">
            <a:avLst/>
          </a:prstGeom>
        </p:spPr>
      </p:pic>
    </p:spTree>
    <p:extLst>
      <p:ext uri="{BB962C8B-B14F-4D97-AF65-F5344CB8AC3E}">
        <p14:creationId xmlns:p14="http://schemas.microsoft.com/office/powerpoint/2010/main" val="320071733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0" y="-68262"/>
            <a:ext cx="8229600" cy="1143000"/>
          </a:xfrm>
        </p:spPr>
        <p:txBody>
          <a:bodyPr/>
          <a:lstStyle/>
          <a:p>
            <a:r>
              <a:rPr lang="en-US" dirty="0" smtClean="0"/>
              <a:t>Approach and Lessons with Shiny</a:t>
            </a:r>
            <a:endParaRPr lang="en-US" dirty="0"/>
          </a:p>
        </p:txBody>
      </p:sp>
      <p:sp>
        <p:nvSpPr>
          <p:cNvPr id="5" name="TextBox 4"/>
          <p:cNvSpPr txBox="1"/>
          <p:nvPr/>
        </p:nvSpPr>
        <p:spPr>
          <a:xfrm>
            <a:off x="292100" y="1074738"/>
            <a:ext cx="5293637" cy="369332"/>
          </a:xfrm>
          <a:prstGeom prst="rect">
            <a:avLst/>
          </a:prstGeom>
          <a:noFill/>
        </p:spPr>
        <p:txBody>
          <a:bodyPr wrap="none" rtlCol="0">
            <a:spAutoFit/>
          </a:bodyPr>
          <a:lstStyle/>
          <a:p>
            <a:r>
              <a:rPr lang="en-US" b="1" u="sng" dirty="0" smtClean="0"/>
              <a:t>Inserting an image in </a:t>
            </a:r>
            <a:r>
              <a:rPr lang="en-US" b="1" u="sng" dirty="0" err="1" smtClean="0"/>
              <a:t>ui.R</a:t>
            </a:r>
            <a:r>
              <a:rPr lang="en-US" b="1" u="sng" dirty="0" smtClean="0"/>
              <a:t> (in a folder labeled ‘www’):</a:t>
            </a:r>
          </a:p>
        </p:txBody>
      </p:sp>
      <p:sp>
        <p:nvSpPr>
          <p:cNvPr id="7" name="TextBox 6"/>
          <p:cNvSpPr txBox="1"/>
          <p:nvPr/>
        </p:nvSpPr>
        <p:spPr>
          <a:xfrm>
            <a:off x="292100" y="3086100"/>
            <a:ext cx="8344727" cy="369332"/>
          </a:xfrm>
          <a:prstGeom prst="rect">
            <a:avLst/>
          </a:prstGeom>
          <a:noFill/>
        </p:spPr>
        <p:txBody>
          <a:bodyPr wrap="none" rtlCol="0">
            <a:spAutoFit/>
          </a:bodyPr>
          <a:lstStyle/>
          <a:p>
            <a:r>
              <a:rPr lang="en-US" b="1" u="sng" dirty="0" smtClean="0"/>
              <a:t>Making the pop-ups for user defined samples, containing concentrations, in </a:t>
            </a:r>
            <a:r>
              <a:rPr lang="en-US" b="1" u="sng" dirty="0" err="1"/>
              <a:t>s</a:t>
            </a:r>
            <a:r>
              <a:rPr lang="en-US" b="1" u="sng" dirty="0" err="1" smtClean="0"/>
              <a:t>erver.R</a:t>
            </a:r>
            <a:r>
              <a:rPr lang="en-US" b="1" u="sng" dirty="0" smtClean="0"/>
              <a:t>:</a:t>
            </a:r>
            <a:endParaRPr lang="en-US" b="1" u="sng" dirty="0"/>
          </a:p>
        </p:txBody>
      </p:sp>
      <p:sp>
        <p:nvSpPr>
          <p:cNvPr id="8" name="TextBox 7"/>
          <p:cNvSpPr txBox="1"/>
          <p:nvPr/>
        </p:nvSpPr>
        <p:spPr>
          <a:xfrm>
            <a:off x="2971800" y="3620532"/>
            <a:ext cx="3793514" cy="2800766"/>
          </a:xfrm>
          <a:prstGeom prst="rect">
            <a:avLst/>
          </a:prstGeom>
          <a:solidFill>
            <a:srgbClr val="FFFFFF"/>
          </a:solidFill>
        </p:spPr>
        <p:txBody>
          <a:bodyPr wrap="none" rtlCol="0">
            <a:spAutoFit/>
          </a:bodyPr>
          <a:lstStyle/>
          <a:p>
            <a:r>
              <a:rPr lang="en-US" sz="1600" i="1" dirty="0">
                <a:solidFill>
                  <a:srgbClr val="000000"/>
                </a:solidFill>
              </a:rPr>
              <a:t> popups &lt;- reactive({</a:t>
            </a:r>
          </a:p>
          <a:p>
            <a:r>
              <a:rPr lang="en-US" sz="1600" i="1" dirty="0">
                <a:solidFill>
                  <a:srgbClr val="000000"/>
                </a:solidFill>
              </a:rPr>
              <a:t>    paste0("&lt;b&gt;Copper:&lt;/b&gt;  ", </a:t>
            </a:r>
          </a:p>
          <a:p>
            <a:r>
              <a:rPr lang="en-US" sz="1600" i="1" dirty="0">
                <a:solidFill>
                  <a:srgbClr val="000000"/>
                </a:solidFill>
              </a:rPr>
              <a:t>                         </a:t>
            </a:r>
            <a:r>
              <a:rPr lang="en-US" sz="1600" i="1" dirty="0" err="1">
                <a:solidFill>
                  <a:srgbClr val="000000"/>
                </a:solidFill>
              </a:rPr>
              <a:t>filteredData</a:t>
            </a:r>
            <a:r>
              <a:rPr lang="en-US" sz="1600" i="1" dirty="0">
                <a:solidFill>
                  <a:srgbClr val="000000"/>
                </a:solidFill>
              </a:rPr>
              <a:t>()$Cu, "&lt;</a:t>
            </a:r>
            <a:r>
              <a:rPr lang="en-US" sz="1600" i="1" dirty="0" err="1">
                <a:solidFill>
                  <a:srgbClr val="000000"/>
                </a:solidFill>
              </a:rPr>
              <a:t>br</a:t>
            </a:r>
            <a:r>
              <a:rPr lang="en-US" sz="1600" i="1" dirty="0">
                <a:solidFill>
                  <a:srgbClr val="000000"/>
                </a:solidFill>
              </a:rPr>
              <a:t>/&gt;",</a:t>
            </a:r>
          </a:p>
          <a:p>
            <a:r>
              <a:rPr lang="en-US" sz="1600" i="1" dirty="0">
                <a:solidFill>
                  <a:srgbClr val="000000"/>
                </a:solidFill>
              </a:rPr>
              <a:t>                         "&lt;b&gt;Arsenic:&lt;/b&gt;  ",</a:t>
            </a:r>
          </a:p>
          <a:p>
            <a:r>
              <a:rPr lang="en-US" sz="1600" i="1" dirty="0">
                <a:solidFill>
                  <a:srgbClr val="000000"/>
                </a:solidFill>
              </a:rPr>
              <a:t>                         </a:t>
            </a:r>
            <a:r>
              <a:rPr lang="en-US" sz="1600" i="1" dirty="0" err="1">
                <a:solidFill>
                  <a:srgbClr val="000000"/>
                </a:solidFill>
              </a:rPr>
              <a:t>filteredData</a:t>
            </a:r>
            <a:r>
              <a:rPr lang="en-US" sz="1600" i="1" dirty="0">
                <a:solidFill>
                  <a:srgbClr val="000000"/>
                </a:solidFill>
              </a:rPr>
              <a:t>()$As, "&lt;</a:t>
            </a:r>
            <a:r>
              <a:rPr lang="en-US" sz="1600" i="1" dirty="0" err="1">
                <a:solidFill>
                  <a:srgbClr val="000000"/>
                </a:solidFill>
              </a:rPr>
              <a:t>br</a:t>
            </a:r>
            <a:r>
              <a:rPr lang="en-US" sz="1600" i="1" dirty="0">
                <a:solidFill>
                  <a:srgbClr val="000000"/>
                </a:solidFill>
              </a:rPr>
              <a:t>/&gt;",</a:t>
            </a:r>
          </a:p>
          <a:p>
            <a:r>
              <a:rPr lang="en-US" sz="1600" i="1" dirty="0">
                <a:solidFill>
                  <a:srgbClr val="000000"/>
                </a:solidFill>
              </a:rPr>
              <a:t>                         "&lt;b&gt;Mercury:&lt;/b&gt;  ",</a:t>
            </a:r>
          </a:p>
          <a:p>
            <a:r>
              <a:rPr lang="en-US" sz="1600" i="1" dirty="0">
                <a:solidFill>
                  <a:srgbClr val="000000"/>
                </a:solidFill>
              </a:rPr>
              <a:t>                         </a:t>
            </a:r>
            <a:r>
              <a:rPr lang="en-US" sz="1600" i="1" dirty="0" err="1">
                <a:solidFill>
                  <a:srgbClr val="000000"/>
                </a:solidFill>
              </a:rPr>
              <a:t>filteredData</a:t>
            </a:r>
            <a:r>
              <a:rPr lang="en-US" sz="1600" i="1" dirty="0">
                <a:solidFill>
                  <a:srgbClr val="000000"/>
                </a:solidFill>
              </a:rPr>
              <a:t>()$Hg, "&lt;</a:t>
            </a:r>
            <a:r>
              <a:rPr lang="en-US" sz="1600" i="1" dirty="0" err="1">
                <a:solidFill>
                  <a:srgbClr val="000000"/>
                </a:solidFill>
              </a:rPr>
              <a:t>br</a:t>
            </a:r>
            <a:r>
              <a:rPr lang="en-US" sz="1600" i="1" dirty="0">
                <a:solidFill>
                  <a:srgbClr val="000000"/>
                </a:solidFill>
              </a:rPr>
              <a:t>/&gt;",</a:t>
            </a:r>
          </a:p>
          <a:p>
            <a:r>
              <a:rPr lang="en-US" sz="1600" i="1" dirty="0">
                <a:solidFill>
                  <a:srgbClr val="000000"/>
                </a:solidFill>
              </a:rPr>
              <a:t>                         "&lt;b&gt;Lead:&lt;/b&gt;  ",</a:t>
            </a:r>
          </a:p>
          <a:p>
            <a:r>
              <a:rPr lang="en-US" sz="1600" i="1" dirty="0">
                <a:solidFill>
                  <a:srgbClr val="000000"/>
                </a:solidFill>
              </a:rPr>
              <a:t>                         </a:t>
            </a:r>
            <a:r>
              <a:rPr lang="en-US" sz="1600" i="1" dirty="0" err="1">
                <a:solidFill>
                  <a:srgbClr val="000000"/>
                </a:solidFill>
              </a:rPr>
              <a:t>filteredData</a:t>
            </a:r>
            <a:r>
              <a:rPr lang="en-US" sz="1600" i="1" dirty="0">
                <a:solidFill>
                  <a:srgbClr val="000000"/>
                </a:solidFill>
              </a:rPr>
              <a:t>()$</a:t>
            </a:r>
            <a:r>
              <a:rPr lang="en-US" sz="1600" i="1" dirty="0" err="1">
                <a:solidFill>
                  <a:srgbClr val="000000"/>
                </a:solidFill>
              </a:rPr>
              <a:t>Pb</a:t>
            </a:r>
            <a:r>
              <a:rPr lang="en-US" sz="1600" i="1" dirty="0">
                <a:solidFill>
                  <a:srgbClr val="000000"/>
                </a:solidFill>
              </a:rPr>
              <a:t>, "&lt;</a:t>
            </a:r>
            <a:r>
              <a:rPr lang="en-US" sz="1600" i="1" dirty="0" err="1">
                <a:solidFill>
                  <a:srgbClr val="000000"/>
                </a:solidFill>
              </a:rPr>
              <a:t>br</a:t>
            </a:r>
            <a:r>
              <a:rPr lang="en-US" sz="1600" i="1" dirty="0">
                <a:solidFill>
                  <a:srgbClr val="000000"/>
                </a:solidFill>
              </a:rPr>
              <a:t>/&gt;",</a:t>
            </a:r>
          </a:p>
          <a:p>
            <a:r>
              <a:rPr lang="en-US" sz="1600" i="1" dirty="0">
                <a:solidFill>
                  <a:srgbClr val="000000"/>
                </a:solidFill>
              </a:rPr>
              <a:t>                         "&lt;b&gt;Radionuclides:&lt;/b&gt;  ", </a:t>
            </a:r>
          </a:p>
          <a:p>
            <a:r>
              <a:rPr lang="en-US" sz="1600" i="1" dirty="0">
                <a:solidFill>
                  <a:srgbClr val="000000"/>
                </a:solidFill>
              </a:rPr>
              <a:t>                         </a:t>
            </a:r>
            <a:r>
              <a:rPr lang="en-US" sz="1600" i="1" dirty="0" err="1">
                <a:solidFill>
                  <a:srgbClr val="000000"/>
                </a:solidFill>
              </a:rPr>
              <a:t>filteredData</a:t>
            </a:r>
            <a:r>
              <a:rPr lang="en-US" sz="1600" i="1" dirty="0">
                <a:solidFill>
                  <a:srgbClr val="000000"/>
                </a:solidFill>
              </a:rPr>
              <a:t>()$radionuclides)</a:t>
            </a:r>
            <a:endParaRPr lang="en-US" sz="1600" i="1" dirty="0">
              <a:solidFill>
                <a:srgbClr val="000000"/>
              </a:solidFill>
            </a:endParaRPr>
          </a:p>
        </p:txBody>
      </p:sp>
      <p:sp>
        <p:nvSpPr>
          <p:cNvPr id="3" name="Rectangle 2"/>
          <p:cNvSpPr/>
          <p:nvPr/>
        </p:nvSpPr>
        <p:spPr>
          <a:xfrm>
            <a:off x="2286000" y="1659970"/>
            <a:ext cx="6235700" cy="1323439"/>
          </a:xfrm>
          <a:prstGeom prst="rect">
            <a:avLst/>
          </a:prstGeom>
          <a:solidFill>
            <a:srgbClr val="FFFFFF"/>
          </a:solidFill>
        </p:spPr>
        <p:txBody>
          <a:bodyPr wrap="square">
            <a:spAutoFit/>
          </a:bodyPr>
          <a:lstStyle/>
          <a:p>
            <a:r>
              <a:rPr lang="en-US" sz="1600" i="1" dirty="0" err="1">
                <a:solidFill>
                  <a:srgbClr val="000000"/>
                </a:solidFill>
              </a:rPr>
              <a:t>fluidRow</a:t>
            </a:r>
            <a:r>
              <a:rPr lang="en-US" sz="1600" i="1" dirty="0">
                <a:solidFill>
                  <a:srgbClr val="000000"/>
                </a:solidFill>
              </a:rPr>
              <a:t>(</a:t>
            </a:r>
          </a:p>
          <a:p>
            <a:r>
              <a:rPr lang="en-US" sz="1600" i="1" dirty="0">
                <a:solidFill>
                  <a:srgbClr val="000000"/>
                </a:solidFill>
              </a:rPr>
              <a:t>             column(6,</a:t>
            </a:r>
          </a:p>
          <a:p>
            <a:r>
              <a:rPr lang="en-US" sz="1600" i="1" dirty="0">
                <a:solidFill>
                  <a:srgbClr val="000000"/>
                </a:solidFill>
              </a:rPr>
              <a:t>                  </a:t>
            </a:r>
            <a:r>
              <a:rPr lang="en-US" sz="1600" i="1" dirty="0" err="1">
                <a:solidFill>
                  <a:srgbClr val="000000"/>
                </a:solidFill>
              </a:rPr>
              <a:t>img</a:t>
            </a:r>
            <a:r>
              <a:rPr lang="en-US" sz="1600" i="1" dirty="0">
                <a:solidFill>
                  <a:srgbClr val="000000"/>
                </a:solidFill>
              </a:rPr>
              <a:t>(</a:t>
            </a:r>
            <a:r>
              <a:rPr lang="en-US" sz="1600" i="1" dirty="0" err="1">
                <a:solidFill>
                  <a:srgbClr val="000000"/>
                </a:solidFill>
              </a:rPr>
              <a:t>src</a:t>
            </a:r>
            <a:r>
              <a:rPr lang="en-US" sz="1600" i="1" dirty="0">
                <a:solidFill>
                  <a:srgbClr val="000000"/>
                </a:solidFill>
              </a:rPr>
              <a:t> = "Ranger2005.jpg", height = 100, width = 375),</a:t>
            </a:r>
          </a:p>
          <a:p>
            <a:r>
              <a:rPr lang="en-US" sz="1600" i="1" dirty="0">
                <a:solidFill>
                  <a:srgbClr val="000000"/>
                </a:solidFill>
              </a:rPr>
              <a:t>                  h6("Image of Ranger Treatment plant, with mine</a:t>
            </a:r>
          </a:p>
          <a:p>
            <a:r>
              <a:rPr lang="en-US" sz="1600" i="1" dirty="0">
                <a:solidFill>
                  <a:srgbClr val="000000"/>
                </a:solidFill>
              </a:rPr>
              <a:t>                       pit (source </a:t>
            </a:r>
            <a:r>
              <a:rPr lang="en-US" sz="1600" i="1" dirty="0" err="1">
                <a:solidFill>
                  <a:srgbClr val="000000"/>
                </a:solidFill>
              </a:rPr>
              <a:t>www.world-nuclear.org</a:t>
            </a:r>
            <a:r>
              <a:rPr lang="en-US" sz="1600" i="1" dirty="0">
                <a:solidFill>
                  <a:srgbClr val="000000"/>
                </a:solidFill>
              </a:rPr>
              <a:t>)"),</a:t>
            </a:r>
          </a:p>
        </p:txBody>
      </p:sp>
    </p:spTree>
    <p:extLst>
      <p:ext uri="{BB962C8B-B14F-4D97-AF65-F5344CB8AC3E}">
        <p14:creationId xmlns:p14="http://schemas.microsoft.com/office/powerpoint/2010/main" val="368367420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animBg="1"/>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0" y="-68262"/>
            <a:ext cx="8229600" cy="1143000"/>
          </a:xfrm>
        </p:spPr>
        <p:txBody>
          <a:bodyPr/>
          <a:lstStyle/>
          <a:p>
            <a:r>
              <a:rPr lang="en-US" dirty="0" smtClean="0"/>
              <a:t>Approach and Lessons with Shiny</a:t>
            </a:r>
            <a:endParaRPr lang="en-US" dirty="0"/>
          </a:p>
        </p:txBody>
      </p:sp>
      <p:sp>
        <p:nvSpPr>
          <p:cNvPr id="5" name="TextBox 4"/>
          <p:cNvSpPr txBox="1"/>
          <p:nvPr/>
        </p:nvSpPr>
        <p:spPr>
          <a:xfrm>
            <a:off x="292100" y="1074738"/>
            <a:ext cx="4354302" cy="369332"/>
          </a:xfrm>
          <a:prstGeom prst="rect">
            <a:avLst/>
          </a:prstGeom>
          <a:noFill/>
        </p:spPr>
        <p:txBody>
          <a:bodyPr wrap="none" rtlCol="0">
            <a:spAutoFit/>
          </a:bodyPr>
          <a:lstStyle/>
          <a:p>
            <a:r>
              <a:rPr lang="en-US" b="1" u="sng" dirty="0" smtClean="0"/>
              <a:t>Making a leaflet map in the server. R script:</a:t>
            </a:r>
          </a:p>
        </p:txBody>
      </p:sp>
      <p:sp>
        <p:nvSpPr>
          <p:cNvPr id="6" name="TextBox 5"/>
          <p:cNvSpPr txBox="1"/>
          <p:nvPr/>
        </p:nvSpPr>
        <p:spPr>
          <a:xfrm>
            <a:off x="3263900" y="1826102"/>
            <a:ext cx="4201879" cy="1815882"/>
          </a:xfrm>
          <a:prstGeom prst="rect">
            <a:avLst/>
          </a:prstGeom>
          <a:solidFill>
            <a:srgbClr val="FFFFFF"/>
          </a:solidFill>
        </p:spPr>
        <p:txBody>
          <a:bodyPr wrap="none" rtlCol="0">
            <a:spAutoFit/>
          </a:bodyPr>
          <a:lstStyle/>
          <a:p>
            <a:r>
              <a:rPr lang="en-US" sz="1600" i="1" dirty="0">
                <a:solidFill>
                  <a:srgbClr val="000000"/>
                </a:solidFill>
              </a:rPr>
              <a:t> </a:t>
            </a:r>
            <a:r>
              <a:rPr lang="en-US" sz="1600" i="1" dirty="0" err="1">
                <a:solidFill>
                  <a:srgbClr val="000000"/>
                </a:solidFill>
              </a:rPr>
              <a:t>output$RiverMap</a:t>
            </a:r>
            <a:r>
              <a:rPr lang="en-US" sz="1600" i="1" dirty="0">
                <a:solidFill>
                  <a:srgbClr val="000000"/>
                </a:solidFill>
              </a:rPr>
              <a:t> &lt;- </a:t>
            </a:r>
            <a:r>
              <a:rPr lang="en-US" sz="1600" i="1" dirty="0" err="1">
                <a:solidFill>
                  <a:srgbClr val="000000"/>
                </a:solidFill>
              </a:rPr>
              <a:t>renderLeaflet</a:t>
            </a:r>
            <a:r>
              <a:rPr lang="en-US" sz="1600" i="1" dirty="0">
                <a:solidFill>
                  <a:srgbClr val="000000"/>
                </a:solidFill>
              </a:rPr>
              <a:t>({</a:t>
            </a:r>
          </a:p>
          <a:p>
            <a:r>
              <a:rPr lang="en-US" sz="1600" i="1" dirty="0">
                <a:solidFill>
                  <a:srgbClr val="000000"/>
                </a:solidFill>
              </a:rPr>
              <a:t>    leaflet(</a:t>
            </a:r>
            <a:r>
              <a:rPr lang="en-US" sz="1600" i="1" dirty="0" err="1">
                <a:solidFill>
                  <a:srgbClr val="000000"/>
                </a:solidFill>
              </a:rPr>
              <a:t>geo_aussie_shiny</a:t>
            </a:r>
            <a:r>
              <a:rPr lang="en-US" sz="1600" i="1" dirty="0">
                <a:solidFill>
                  <a:srgbClr val="000000"/>
                </a:solidFill>
              </a:rPr>
              <a:t>) %&gt;%</a:t>
            </a:r>
          </a:p>
          <a:p>
            <a:r>
              <a:rPr lang="en-US" sz="1600" i="1" dirty="0">
                <a:solidFill>
                  <a:srgbClr val="000000"/>
                </a:solidFill>
              </a:rPr>
              <a:t>      </a:t>
            </a:r>
            <a:r>
              <a:rPr lang="en-US" sz="1600" i="1" dirty="0" err="1">
                <a:solidFill>
                  <a:srgbClr val="000000"/>
                </a:solidFill>
              </a:rPr>
              <a:t>addProviderTiles</a:t>
            </a:r>
            <a:r>
              <a:rPr lang="en-US" sz="1600" i="1" dirty="0">
                <a:solidFill>
                  <a:srgbClr val="000000"/>
                </a:solidFill>
              </a:rPr>
              <a:t>("</a:t>
            </a:r>
            <a:r>
              <a:rPr lang="en-US" sz="1600" i="1" dirty="0" err="1">
                <a:solidFill>
                  <a:srgbClr val="000000"/>
                </a:solidFill>
              </a:rPr>
              <a:t>Stamen.Watercolor</a:t>
            </a:r>
            <a:r>
              <a:rPr lang="en-US" sz="1600" i="1" dirty="0">
                <a:solidFill>
                  <a:srgbClr val="000000"/>
                </a:solidFill>
              </a:rPr>
              <a:t>")%&gt;%</a:t>
            </a:r>
          </a:p>
          <a:p>
            <a:r>
              <a:rPr lang="en-US" sz="1600" i="1" dirty="0">
                <a:solidFill>
                  <a:srgbClr val="000000"/>
                </a:solidFill>
              </a:rPr>
              <a:t>      </a:t>
            </a:r>
            <a:r>
              <a:rPr lang="en-US" sz="1600" i="1" dirty="0" err="1">
                <a:solidFill>
                  <a:srgbClr val="000000"/>
                </a:solidFill>
              </a:rPr>
              <a:t>setView</a:t>
            </a:r>
            <a:r>
              <a:rPr lang="en-US" sz="1600" i="1" dirty="0">
                <a:solidFill>
                  <a:srgbClr val="000000"/>
                </a:solidFill>
              </a:rPr>
              <a:t>(132.9107, -12.6848, zoom = 7) %&gt;%</a:t>
            </a:r>
          </a:p>
          <a:p>
            <a:r>
              <a:rPr lang="en-US" sz="1600" i="1" dirty="0">
                <a:solidFill>
                  <a:srgbClr val="000000"/>
                </a:solidFill>
              </a:rPr>
              <a:t>      </a:t>
            </a:r>
            <a:r>
              <a:rPr lang="en-US" sz="1600" i="1" dirty="0" err="1">
                <a:solidFill>
                  <a:srgbClr val="000000"/>
                </a:solidFill>
              </a:rPr>
              <a:t>addPolylines</a:t>
            </a:r>
            <a:r>
              <a:rPr lang="en-US" sz="1600" i="1" dirty="0">
                <a:solidFill>
                  <a:srgbClr val="000000"/>
                </a:solidFill>
              </a:rPr>
              <a:t>(data=</a:t>
            </a:r>
            <a:r>
              <a:rPr lang="en-US" sz="1600" i="1" dirty="0" err="1">
                <a:solidFill>
                  <a:srgbClr val="000000"/>
                </a:solidFill>
              </a:rPr>
              <a:t>river_map</a:t>
            </a:r>
            <a:r>
              <a:rPr lang="en-US" sz="1600" i="1" dirty="0">
                <a:solidFill>
                  <a:srgbClr val="000000"/>
                </a:solidFill>
              </a:rPr>
              <a:t>)%&gt;%</a:t>
            </a:r>
          </a:p>
          <a:p>
            <a:r>
              <a:rPr lang="en-US" sz="1600" i="1" dirty="0">
                <a:solidFill>
                  <a:srgbClr val="000000"/>
                </a:solidFill>
              </a:rPr>
              <a:t>      </a:t>
            </a:r>
            <a:r>
              <a:rPr lang="en-US" sz="1600" i="1" dirty="0" err="1">
                <a:solidFill>
                  <a:srgbClr val="000000"/>
                </a:solidFill>
              </a:rPr>
              <a:t>addPolylines</a:t>
            </a:r>
            <a:r>
              <a:rPr lang="en-US" sz="1600" i="1" dirty="0">
                <a:solidFill>
                  <a:srgbClr val="000000"/>
                </a:solidFill>
              </a:rPr>
              <a:t>(data=</a:t>
            </a:r>
            <a:r>
              <a:rPr lang="en-US" sz="1600" i="1" dirty="0" err="1">
                <a:solidFill>
                  <a:srgbClr val="000000"/>
                </a:solidFill>
              </a:rPr>
              <a:t>river_mouthmap</a:t>
            </a:r>
            <a:r>
              <a:rPr lang="en-US" sz="1600" i="1" dirty="0">
                <a:solidFill>
                  <a:srgbClr val="000000"/>
                </a:solidFill>
              </a:rPr>
              <a:t>)</a:t>
            </a:r>
          </a:p>
          <a:p>
            <a:r>
              <a:rPr lang="en-US" sz="1600" i="1" dirty="0">
                <a:solidFill>
                  <a:srgbClr val="000000"/>
                </a:solidFill>
              </a:rPr>
              <a:t>  })</a:t>
            </a:r>
            <a:endParaRPr lang="en-US" sz="1600" i="1" dirty="0">
              <a:solidFill>
                <a:srgbClr val="000000"/>
              </a:solidFill>
            </a:endParaRPr>
          </a:p>
        </p:txBody>
      </p:sp>
      <p:sp>
        <p:nvSpPr>
          <p:cNvPr id="7" name="TextBox 6"/>
          <p:cNvSpPr txBox="1"/>
          <p:nvPr/>
        </p:nvSpPr>
        <p:spPr>
          <a:xfrm>
            <a:off x="292100" y="3859768"/>
            <a:ext cx="6859758" cy="369332"/>
          </a:xfrm>
          <a:prstGeom prst="rect">
            <a:avLst/>
          </a:prstGeom>
          <a:noFill/>
        </p:spPr>
        <p:txBody>
          <a:bodyPr wrap="none" rtlCol="0">
            <a:spAutoFit/>
          </a:bodyPr>
          <a:lstStyle/>
          <a:p>
            <a:r>
              <a:rPr lang="en-US" b="1" u="sng" dirty="0" smtClean="0"/>
              <a:t>Keeping the output map ‘panned’ when the user changes selections: </a:t>
            </a:r>
            <a:endParaRPr lang="en-US" b="1" u="sng" dirty="0"/>
          </a:p>
        </p:txBody>
      </p:sp>
      <p:sp>
        <p:nvSpPr>
          <p:cNvPr id="8" name="TextBox 7"/>
          <p:cNvSpPr txBox="1"/>
          <p:nvPr/>
        </p:nvSpPr>
        <p:spPr>
          <a:xfrm>
            <a:off x="1689100" y="4549676"/>
            <a:ext cx="6213948" cy="2062103"/>
          </a:xfrm>
          <a:prstGeom prst="rect">
            <a:avLst/>
          </a:prstGeom>
          <a:solidFill>
            <a:schemeClr val="tx1"/>
          </a:solidFill>
        </p:spPr>
        <p:txBody>
          <a:bodyPr wrap="none" rtlCol="0">
            <a:spAutoFit/>
          </a:bodyPr>
          <a:lstStyle/>
          <a:p>
            <a:r>
              <a:rPr lang="en-US" sz="1600" i="1" dirty="0">
                <a:solidFill>
                  <a:schemeClr val="bg1"/>
                </a:solidFill>
              </a:rPr>
              <a:t> </a:t>
            </a:r>
            <a:r>
              <a:rPr lang="en-US" sz="1600" i="1" dirty="0" err="1">
                <a:solidFill>
                  <a:schemeClr val="bg1"/>
                </a:solidFill>
              </a:rPr>
              <a:t>observeEvent</a:t>
            </a:r>
            <a:r>
              <a:rPr lang="en-US" sz="1600" i="1" dirty="0">
                <a:solidFill>
                  <a:schemeClr val="bg1"/>
                </a:solidFill>
              </a:rPr>
              <a:t>({</a:t>
            </a:r>
          </a:p>
          <a:p>
            <a:r>
              <a:rPr lang="en-US" sz="1600" i="1" dirty="0">
                <a:solidFill>
                  <a:schemeClr val="bg1"/>
                </a:solidFill>
              </a:rPr>
              <a:t>    </a:t>
            </a:r>
            <a:r>
              <a:rPr lang="en-US" sz="1600" i="1" dirty="0" err="1">
                <a:solidFill>
                  <a:schemeClr val="bg1"/>
                </a:solidFill>
              </a:rPr>
              <a:t>input$Substrate</a:t>
            </a:r>
            <a:endParaRPr lang="en-US" sz="1600" i="1" dirty="0">
              <a:solidFill>
                <a:schemeClr val="bg1"/>
              </a:solidFill>
            </a:endParaRPr>
          </a:p>
          <a:p>
            <a:r>
              <a:rPr lang="en-US" sz="1600" i="1" dirty="0">
                <a:solidFill>
                  <a:schemeClr val="bg1"/>
                </a:solidFill>
              </a:rPr>
              <a:t>    input$slider1</a:t>
            </a:r>
          </a:p>
          <a:p>
            <a:r>
              <a:rPr lang="en-US" sz="1600" i="1" dirty="0">
                <a:solidFill>
                  <a:schemeClr val="bg1"/>
                </a:solidFill>
              </a:rPr>
              <a:t>    }, {</a:t>
            </a:r>
          </a:p>
          <a:p>
            <a:r>
              <a:rPr lang="en-US" sz="1600" i="1" dirty="0">
                <a:solidFill>
                  <a:schemeClr val="bg1"/>
                </a:solidFill>
              </a:rPr>
              <a:t>    </a:t>
            </a:r>
            <a:r>
              <a:rPr lang="en-US" sz="1600" i="1" dirty="0" err="1">
                <a:solidFill>
                  <a:schemeClr val="bg1"/>
                </a:solidFill>
              </a:rPr>
              <a:t>leafletProxy</a:t>
            </a:r>
            <a:r>
              <a:rPr lang="en-US" sz="1600" i="1" dirty="0">
                <a:solidFill>
                  <a:schemeClr val="bg1"/>
                </a:solidFill>
              </a:rPr>
              <a:t>("</a:t>
            </a:r>
            <a:r>
              <a:rPr lang="en-US" sz="1600" i="1" dirty="0" err="1">
                <a:solidFill>
                  <a:schemeClr val="bg1"/>
                </a:solidFill>
              </a:rPr>
              <a:t>RiverMap</a:t>
            </a:r>
            <a:r>
              <a:rPr lang="en-US" sz="1600" i="1" dirty="0">
                <a:solidFill>
                  <a:schemeClr val="bg1"/>
                </a:solidFill>
              </a:rPr>
              <a:t>", data = </a:t>
            </a:r>
            <a:r>
              <a:rPr lang="en-US" sz="1600" i="1" dirty="0" err="1">
                <a:solidFill>
                  <a:schemeClr val="bg1"/>
                </a:solidFill>
              </a:rPr>
              <a:t>filteredData</a:t>
            </a:r>
            <a:r>
              <a:rPr lang="en-US" sz="1600" i="1" dirty="0">
                <a:solidFill>
                  <a:schemeClr val="bg1"/>
                </a:solidFill>
              </a:rPr>
              <a:t>()) %&gt;%</a:t>
            </a:r>
          </a:p>
          <a:p>
            <a:r>
              <a:rPr lang="en-US" sz="1600" i="1" dirty="0">
                <a:solidFill>
                  <a:schemeClr val="bg1"/>
                </a:solidFill>
              </a:rPr>
              <a:t>      </a:t>
            </a:r>
            <a:r>
              <a:rPr lang="en-US" sz="1600" i="1" dirty="0" err="1">
                <a:solidFill>
                  <a:schemeClr val="bg1"/>
                </a:solidFill>
              </a:rPr>
              <a:t>clearMarkers</a:t>
            </a:r>
            <a:r>
              <a:rPr lang="en-US" sz="1600" i="1" dirty="0">
                <a:solidFill>
                  <a:schemeClr val="bg1"/>
                </a:solidFill>
              </a:rPr>
              <a:t>() %&gt;%</a:t>
            </a:r>
          </a:p>
          <a:p>
            <a:r>
              <a:rPr lang="en-US" sz="1600" i="1" dirty="0">
                <a:solidFill>
                  <a:schemeClr val="bg1"/>
                </a:solidFill>
              </a:rPr>
              <a:t>      </a:t>
            </a:r>
            <a:r>
              <a:rPr lang="en-US" sz="1600" i="1" dirty="0" err="1">
                <a:solidFill>
                  <a:schemeClr val="bg1"/>
                </a:solidFill>
              </a:rPr>
              <a:t>addMarkers</a:t>
            </a:r>
            <a:r>
              <a:rPr lang="en-US" sz="1600" i="1" dirty="0">
                <a:solidFill>
                  <a:schemeClr val="bg1"/>
                </a:solidFill>
              </a:rPr>
              <a:t>(data = </a:t>
            </a:r>
            <a:r>
              <a:rPr lang="en-US" sz="1600" i="1" dirty="0" err="1">
                <a:solidFill>
                  <a:schemeClr val="bg1"/>
                </a:solidFill>
              </a:rPr>
              <a:t>filteredData</a:t>
            </a:r>
            <a:r>
              <a:rPr lang="en-US" sz="1600" i="1" dirty="0">
                <a:solidFill>
                  <a:schemeClr val="bg1"/>
                </a:solidFill>
              </a:rPr>
              <a:t>(), </a:t>
            </a:r>
            <a:r>
              <a:rPr lang="en-US" sz="1600" i="1" dirty="0" err="1">
                <a:solidFill>
                  <a:schemeClr val="bg1"/>
                </a:solidFill>
              </a:rPr>
              <a:t>lat</a:t>
            </a:r>
            <a:r>
              <a:rPr lang="en-US" sz="1600" i="1" dirty="0">
                <a:solidFill>
                  <a:schemeClr val="bg1"/>
                </a:solidFill>
              </a:rPr>
              <a:t> = ~ Latitude, </a:t>
            </a:r>
            <a:r>
              <a:rPr lang="en-US" sz="1600" i="1" dirty="0" err="1">
                <a:solidFill>
                  <a:schemeClr val="bg1"/>
                </a:solidFill>
              </a:rPr>
              <a:t>lng</a:t>
            </a:r>
            <a:r>
              <a:rPr lang="en-US" sz="1600" i="1" dirty="0">
                <a:solidFill>
                  <a:schemeClr val="bg1"/>
                </a:solidFill>
              </a:rPr>
              <a:t> = ~ Longitude, </a:t>
            </a:r>
          </a:p>
          <a:p>
            <a:r>
              <a:rPr lang="en-US" sz="1600" i="1" dirty="0">
                <a:solidFill>
                  <a:schemeClr val="bg1"/>
                </a:solidFill>
              </a:rPr>
              <a:t>                 popup = popups())</a:t>
            </a:r>
            <a:endParaRPr lang="en-US" sz="1600" i="1" dirty="0">
              <a:solidFill>
                <a:schemeClr val="bg1"/>
              </a:solidFill>
            </a:endParaRPr>
          </a:p>
        </p:txBody>
      </p:sp>
    </p:spTree>
    <p:extLst>
      <p:ext uri="{BB962C8B-B14F-4D97-AF65-F5344CB8AC3E}">
        <p14:creationId xmlns:p14="http://schemas.microsoft.com/office/powerpoint/2010/main" val="1019366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p:bldP spid="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Tree>
    <p:extLst>
      <p:ext uri="{BB962C8B-B14F-4D97-AF65-F5344CB8AC3E}">
        <p14:creationId xmlns:p14="http://schemas.microsoft.com/office/powerpoint/2010/main" val="6966717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0136" y="453609"/>
            <a:ext cx="2293266" cy="369332"/>
          </a:xfrm>
          <a:prstGeom prst="rect">
            <a:avLst/>
          </a:prstGeom>
          <a:noFill/>
        </p:spPr>
        <p:txBody>
          <a:bodyPr wrap="none" rtlCol="0">
            <a:spAutoFit/>
          </a:bodyPr>
          <a:lstStyle/>
          <a:p>
            <a:r>
              <a:rPr lang="en-US" dirty="0" smtClean="0"/>
              <a:t>Alligator Rivers Region</a:t>
            </a:r>
            <a:endParaRPr lang="en-US" dirty="0"/>
          </a:p>
        </p:txBody>
      </p:sp>
      <p:pic>
        <p:nvPicPr>
          <p:cNvPr id="5" name="Picture 4"/>
          <p:cNvPicPr>
            <a:picLocks noChangeAspect="1"/>
          </p:cNvPicPr>
          <p:nvPr/>
        </p:nvPicPr>
        <p:blipFill>
          <a:blip r:embed="rId2"/>
          <a:stretch>
            <a:fillRect/>
          </a:stretch>
        </p:blipFill>
        <p:spPr>
          <a:xfrm>
            <a:off x="5969920" y="4085091"/>
            <a:ext cx="3060700" cy="1968500"/>
          </a:xfrm>
          <a:prstGeom prst="rect">
            <a:avLst/>
          </a:prstGeom>
        </p:spPr>
      </p:pic>
      <p:pic>
        <p:nvPicPr>
          <p:cNvPr id="6" name="Picture 5"/>
          <p:cNvPicPr>
            <a:picLocks noChangeAspect="1"/>
          </p:cNvPicPr>
          <p:nvPr/>
        </p:nvPicPr>
        <p:blipFill>
          <a:blip r:embed="rId3"/>
          <a:stretch>
            <a:fillRect/>
          </a:stretch>
        </p:blipFill>
        <p:spPr>
          <a:xfrm>
            <a:off x="744930" y="1123963"/>
            <a:ext cx="4978400" cy="4927600"/>
          </a:xfrm>
          <a:prstGeom prst="rect">
            <a:avLst/>
          </a:prstGeom>
        </p:spPr>
      </p:pic>
      <p:grpSp>
        <p:nvGrpSpPr>
          <p:cNvPr id="7" name="Group 6"/>
          <p:cNvGrpSpPr/>
          <p:nvPr/>
        </p:nvGrpSpPr>
        <p:grpSpPr>
          <a:xfrm>
            <a:off x="1349599" y="221714"/>
            <a:ext cx="6491716" cy="5948514"/>
            <a:chOff x="1349599" y="221714"/>
            <a:chExt cx="6491716" cy="5948514"/>
          </a:xfrm>
        </p:grpSpPr>
        <p:pic>
          <p:nvPicPr>
            <p:cNvPr id="8" name="Picture 7"/>
            <p:cNvPicPr>
              <a:picLocks noChangeAspect="1"/>
            </p:cNvPicPr>
            <p:nvPr/>
          </p:nvPicPr>
          <p:blipFill>
            <a:blip r:embed="rId4"/>
            <a:stretch>
              <a:fillRect/>
            </a:stretch>
          </p:blipFill>
          <p:spPr>
            <a:xfrm>
              <a:off x="1349599" y="221714"/>
              <a:ext cx="6491716" cy="5948514"/>
            </a:xfrm>
            <a:prstGeom prst="rect">
              <a:avLst/>
            </a:prstGeom>
          </p:spPr>
        </p:pic>
        <p:sp>
          <p:nvSpPr>
            <p:cNvPr id="9" name="Rectangle 8"/>
            <p:cNvSpPr/>
            <p:nvPr/>
          </p:nvSpPr>
          <p:spPr>
            <a:xfrm>
              <a:off x="2056077" y="5583148"/>
              <a:ext cx="2237496" cy="587080"/>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3" name="Group 12"/>
          <p:cNvGrpSpPr/>
          <p:nvPr/>
        </p:nvGrpSpPr>
        <p:grpSpPr>
          <a:xfrm>
            <a:off x="5226067" y="6345803"/>
            <a:ext cx="3797865" cy="369332"/>
            <a:chOff x="5226067" y="6345803"/>
            <a:chExt cx="3797865" cy="369332"/>
          </a:xfrm>
        </p:grpSpPr>
        <p:sp>
          <p:nvSpPr>
            <p:cNvPr id="10" name="TextBox 9"/>
            <p:cNvSpPr txBox="1"/>
            <p:nvPr/>
          </p:nvSpPr>
          <p:spPr>
            <a:xfrm>
              <a:off x="6047286" y="6345803"/>
              <a:ext cx="2976646" cy="369332"/>
            </a:xfrm>
            <a:prstGeom prst="rect">
              <a:avLst/>
            </a:prstGeom>
            <a:noFill/>
          </p:spPr>
          <p:txBody>
            <a:bodyPr wrap="none" rtlCol="0">
              <a:spAutoFit/>
            </a:bodyPr>
            <a:lstStyle/>
            <a:p>
              <a:r>
                <a:rPr lang="en-US" i="1" dirty="0" err="1" smtClean="0"/>
                <a:t>Doering</a:t>
              </a:r>
              <a:r>
                <a:rPr lang="en-US" i="1" dirty="0" smtClean="0"/>
                <a:t> and </a:t>
              </a:r>
              <a:r>
                <a:rPr lang="en-US" i="1" dirty="0" err="1" smtClean="0"/>
                <a:t>Boellhofer</a:t>
              </a:r>
              <a:r>
                <a:rPr lang="en-US" i="1" dirty="0" smtClean="0"/>
                <a:t>, 2016</a:t>
              </a:r>
              <a:endParaRPr lang="en-US" i="1" dirty="0"/>
            </a:p>
          </p:txBody>
        </p:sp>
        <p:sp>
          <p:nvSpPr>
            <p:cNvPr id="12" name="Right Arrow 11"/>
            <p:cNvSpPr/>
            <p:nvPr/>
          </p:nvSpPr>
          <p:spPr>
            <a:xfrm>
              <a:off x="5226067" y="6480326"/>
              <a:ext cx="829727" cy="212574"/>
            </a:xfrm>
            <a:prstGeom prst="rightArrow">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886877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279252"/>
            <a:ext cx="9144000" cy="3433253"/>
          </a:xfrm>
          <a:prstGeom prst="rect">
            <a:avLst/>
          </a:prstGeom>
        </p:spPr>
      </p:pic>
      <p:sp>
        <p:nvSpPr>
          <p:cNvPr id="9" name="TextBox 8"/>
          <p:cNvSpPr txBox="1"/>
          <p:nvPr/>
        </p:nvSpPr>
        <p:spPr>
          <a:xfrm>
            <a:off x="645039" y="4215146"/>
            <a:ext cx="7941597" cy="461665"/>
          </a:xfrm>
          <a:prstGeom prst="rect">
            <a:avLst/>
          </a:prstGeom>
          <a:noFill/>
        </p:spPr>
        <p:txBody>
          <a:bodyPr wrap="none" rtlCol="0">
            <a:spAutoFit/>
          </a:bodyPr>
          <a:lstStyle/>
          <a:p>
            <a:r>
              <a:rPr lang="en-US" sz="2400" dirty="0" smtClean="0"/>
              <a:t>‘Environmental Research Institute of the Supervising Scientist’</a:t>
            </a:r>
            <a:endParaRPr lang="en-US" sz="2400" dirty="0"/>
          </a:p>
        </p:txBody>
      </p:sp>
    </p:spTree>
    <p:extLst>
      <p:ext uri="{BB962C8B-B14F-4D97-AF65-F5344CB8AC3E}">
        <p14:creationId xmlns:p14="http://schemas.microsoft.com/office/powerpoint/2010/main" val="249863087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i="1" dirty="0" smtClean="0"/>
              <a:t>Why do we want to look at animal/environmental radionuclide and metal concentrations in the region?</a:t>
            </a:r>
            <a:endParaRPr lang="en-US" sz="3200" i="1" dirty="0"/>
          </a:p>
        </p:txBody>
      </p:sp>
      <p:sp>
        <p:nvSpPr>
          <p:cNvPr id="4" name="TextBox 3"/>
          <p:cNvSpPr txBox="1"/>
          <p:nvPr/>
        </p:nvSpPr>
        <p:spPr>
          <a:xfrm>
            <a:off x="12631" y="2217134"/>
            <a:ext cx="9131369" cy="2677656"/>
          </a:xfrm>
          <a:prstGeom prst="rect">
            <a:avLst/>
          </a:prstGeom>
          <a:noFill/>
        </p:spPr>
        <p:txBody>
          <a:bodyPr wrap="square" rtlCol="0">
            <a:spAutoFit/>
          </a:bodyPr>
          <a:lstStyle/>
          <a:p>
            <a:pPr marL="285750" indent="-285750">
              <a:buFontTx/>
              <a:buChar char="-"/>
            </a:pPr>
            <a:r>
              <a:rPr lang="en-US" sz="2400" dirty="0" smtClean="0"/>
              <a:t>Impacts on </a:t>
            </a:r>
            <a:r>
              <a:rPr lang="en-US" sz="2400" dirty="0" err="1" smtClean="0"/>
              <a:t>Kakadu</a:t>
            </a:r>
            <a:r>
              <a:rPr lang="en-US" sz="2400" dirty="0" smtClean="0"/>
              <a:t> National Park (1/3 of land is park)</a:t>
            </a:r>
          </a:p>
          <a:p>
            <a:pPr marL="285750" indent="-285750">
              <a:buFontTx/>
              <a:buChar char="-"/>
            </a:pPr>
            <a:endParaRPr lang="en-US" sz="2400" dirty="0"/>
          </a:p>
          <a:p>
            <a:pPr marL="285750" indent="-285750">
              <a:buFontTx/>
              <a:buChar char="-"/>
            </a:pPr>
            <a:r>
              <a:rPr lang="en-US" sz="2400" dirty="0" smtClean="0"/>
              <a:t>Overall impacts of uranium mining on water and fauna (2/3 of land is  aboriginal owned)</a:t>
            </a:r>
          </a:p>
          <a:p>
            <a:pPr marL="285750" indent="-285750">
              <a:buFontTx/>
              <a:buChar char="-"/>
            </a:pPr>
            <a:endParaRPr lang="en-US" sz="2400" dirty="0"/>
          </a:p>
          <a:p>
            <a:pPr marL="285750" indent="-285750">
              <a:buFontTx/>
              <a:buChar char="-"/>
            </a:pPr>
            <a:r>
              <a:rPr lang="en-US" sz="2400" dirty="0" smtClean="0"/>
              <a:t>Concerns about contamination of bush foods, contamination of flora for wild animal consumption</a:t>
            </a:r>
            <a:endParaRPr lang="en-US" sz="2400" dirty="0"/>
          </a:p>
        </p:txBody>
      </p:sp>
    </p:spTree>
    <p:extLst>
      <p:ext uri="{BB962C8B-B14F-4D97-AF65-F5344CB8AC3E}">
        <p14:creationId xmlns:p14="http://schemas.microsoft.com/office/powerpoint/2010/main" val="10390011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546"/>
            <a:ext cx="8229600" cy="1143000"/>
          </a:xfrm>
        </p:spPr>
        <p:txBody>
          <a:bodyPr>
            <a:normAutofit/>
          </a:bodyPr>
          <a:lstStyle/>
          <a:p>
            <a:r>
              <a:rPr lang="en-US" sz="2800" i="1" dirty="0" smtClean="0"/>
              <a:t>There is some evidence for pre- and post- mining change</a:t>
            </a:r>
            <a:r>
              <a:rPr lang="is-IS" sz="2800" i="1" dirty="0" smtClean="0"/>
              <a:t>…...</a:t>
            </a:r>
            <a:endParaRPr lang="en-US" sz="2800" i="1" dirty="0"/>
          </a:p>
        </p:txBody>
      </p:sp>
      <p:pic>
        <p:nvPicPr>
          <p:cNvPr id="4" name="Picture 3"/>
          <p:cNvPicPr>
            <a:picLocks noChangeAspect="1"/>
          </p:cNvPicPr>
          <p:nvPr/>
        </p:nvPicPr>
        <p:blipFill>
          <a:blip r:embed="rId2"/>
          <a:stretch>
            <a:fillRect/>
          </a:stretch>
        </p:blipFill>
        <p:spPr>
          <a:xfrm>
            <a:off x="1828359" y="1209349"/>
            <a:ext cx="5522680" cy="5522680"/>
          </a:xfrm>
          <a:prstGeom prst="rect">
            <a:avLst/>
          </a:prstGeom>
        </p:spPr>
      </p:pic>
      <p:sp>
        <p:nvSpPr>
          <p:cNvPr id="5" name="Oval 4"/>
          <p:cNvSpPr/>
          <p:nvPr/>
        </p:nvSpPr>
        <p:spPr>
          <a:xfrm>
            <a:off x="2459228" y="4071467"/>
            <a:ext cx="503941" cy="1995421"/>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342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173858"/>
            <a:ext cx="8229600" cy="1143000"/>
          </a:xfrm>
        </p:spPr>
        <p:txBody>
          <a:bodyPr>
            <a:noAutofit/>
          </a:bodyPr>
          <a:lstStyle/>
          <a:p>
            <a:r>
              <a:rPr lang="en-US" sz="3600" i="1" dirty="0" smtClean="0"/>
              <a:t>What have we chosen to look at in this data set??</a:t>
            </a:r>
            <a:endParaRPr lang="en-US" sz="3600" i="1" dirty="0"/>
          </a:p>
        </p:txBody>
      </p:sp>
      <p:sp>
        <p:nvSpPr>
          <p:cNvPr id="5" name="TextBox 4"/>
          <p:cNvSpPr txBox="1"/>
          <p:nvPr/>
        </p:nvSpPr>
        <p:spPr>
          <a:xfrm>
            <a:off x="12630" y="1316858"/>
            <a:ext cx="5490400" cy="5632310"/>
          </a:xfrm>
          <a:prstGeom prst="rect">
            <a:avLst/>
          </a:prstGeom>
          <a:noFill/>
        </p:spPr>
        <p:txBody>
          <a:bodyPr wrap="square" rtlCol="0">
            <a:spAutoFit/>
          </a:bodyPr>
          <a:lstStyle/>
          <a:p>
            <a:pPr marL="285750" indent="-285750">
              <a:buFontTx/>
              <a:buChar char="-"/>
            </a:pPr>
            <a:r>
              <a:rPr lang="en-US" sz="2400" u="sng" dirty="0" smtClean="0"/>
              <a:t>Sample types:</a:t>
            </a:r>
          </a:p>
          <a:p>
            <a:r>
              <a:rPr lang="de-DE" sz="2400" dirty="0"/>
              <a:t> </a:t>
            </a:r>
            <a:r>
              <a:rPr lang="de-DE" sz="2400" dirty="0" smtClean="0"/>
              <a:t>	</a:t>
            </a:r>
            <a:r>
              <a:rPr lang="de-DE" sz="2400" dirty="0" err="1" smtClean="0"/>
              <a:t>Terrestrial</a:t>
            </a:r>
            <a:r>
              <a:rPr lang="de-DE" sz="2400" dirty="0" smtClean="0"/>
              <a:t> Animals</a:t>
            </a:r>
          </a:p>
          <a:p>
            <a:r>
              <a:rPr lang="de-DE" sz="2400" dirty="0" smtClean="0"/>
              <a:t> 	</a:t>
            </a:r>
            <a:r>
              <a:rPr lang="de-DE" sz="2400" dirty="0" err="1" smtClean="0"/>
              <a:t>Freshwater</a:t>
            </a:r>
            <a:r>
              <a:rPr lang="de-DE" sz="2400" dirty="0" smtClean="0"/>
              <a:t> Animals</a:t>
            </a:r>
            <a:endParaRPr lang="de-DE" sz="2400" dirty="0"/>
          </a:p>
          <a:p>
            <a:r>
              <a:rPr lang="de-DE" sz="2400" dirty="0"/>
              <a:t> </a:t>
            </a:r>
            <a:r>
              <a:rPr lang="de-DE" sz="2400" dirty="0" smtClean="0"/>
              <a:t>	</a:t>
            </a:r>
            <a:r>
              <a:rPr lang="de-DE" sz="2400" dirty="0" err="1" smtClean="0"/>
              <a:t>Terrestrial</a:t>
            </a:r>
            <a:r>
              <a:rPr lang="de-DE" sz="2400" dirty="0" smtClean="0"/>
              <a:t> </a:t>
            </a:r>
            <a:r>
              <a:rPr lang="de-DE" sz="2400" dirty="0" err="1" smtClean="0"/>
              <a:t>Plants</a:t>
            </a:r>
            <a:endParaRPr lang="de-DE" sz="2400" dirty="0" smtClean="0"/>
          </a:p>
          <a:p>
            <a:r>
              <a:rPr lang="de-DE" sz="2400" dirty="0" smtClean="0"/>
              <a:t>	</a:t>
            </a:r>
            <a:r>
              <a:rPr lang="de-DE" sz="2400" dirty="0" err="1" smtClean="0"/>
              <a:t>Freshwater</a:t>
            </a:r>
            <a:r>
              <a:rPr lang="de-DE" sz="2400" dirty="0" smtClean="0"/>
              <a:t> </a:t>
            </a:r>
            <a:r>
              <a:rPr lang="de-DE" sz="2400" dirty="0" err="1" smtClean="0"/>
              <a:t>Plants</a:t>
            </a:r>
            <a:endParaRPr lang="en-US" sz="2400" dirty="0"/>
          </a:p>
          <a:p>
            <a:r>
              <a:rPr lang="de-DE" sz="2400" dirty="0" smtClean="0"/>
              <a:t> 	</a:t>
            </a:r>
            <a:r>
              <a:rPr lang="de-DE" sz="2400" dirty="0" err="1" smtClean="0"/>
              <a:t>Terrestrial</a:t>
            </a:r>
            <a:r>
              <a:rPr lang="de-DE" sz="2400" dirty="0" smtClean="0"/>
              <a:t> </a:t>
            </a:r>
            <a:r>
              <a:rPr lang="de-DE" sz="2400" dirty="0" err="1" smtClean="0"/>
              <a:t>Soil</a:t>
            </a:r>
            <a:r>
              <a:rPr lang="de-DE" sz="2400" dirty="0" smtClean="0"/>
              <a:t>  </a:t>
            </a:r>
            <a:endParaRPr lang="de-DE" sz="2400" dirty="0"/>
          </a:p>
          <a:p>
            <a:r>
              <a:rPr lang="de-DE" sz="2400" dirty="0" smtClean="0"/>
              <a:t>	</a:t>
            </a:r>
            <a:r>
              <a:rPr lang="de-DE" sz="2400" dirty="0" err="1" smtClean="0"/>
              <a:t>Freshwater</a:t>
            </a:r>
            <a:r>
              <a:rPr lang="de-DE" sz="2400" dirty="0" smtClean="0"/>
              <a:t> Sediment</a:t>
            </a:r>
          </a:p>
          <a:p>
            <a:r>
              <a:rPr lang="de-DE" sz="2400" dirty="0" smtClean="0"/>
              <a:t>	</a:t>
            </a:r>
            <a:r>
              <a:rPr lang="de-DE" sz="2400" dirty="0" err="1" smtClean="0"/>
              <a:t>Mollusc</a:t>
            </a:r>
            <a:r>
              <a:rPr lang="de-DE" sz="2400" dirty="0" smtClean="0"/>
              <a:t>              	</a:t>
            </a:r>
          </a:p>
          <a:p>
            <a:r>
              <a:rPr lang="de-DE" sz="2400" dirty="0" smtClean="0"/>
              <a:t>   	</a:t>
            </a:r>
            <a:r>
              <a:rPr lang="de-DE" sz="2400" dirty="0" err="1" smtClean="0"/>
              <a:t>Fish</a:t>
            </a:r>
            <a:r>
              <a:rPr lang="de-DE" sz="2400" dirty="0" smtClean="0"/>
              <a:t>              </a:t>
            </a:r>
            <a:endParaRPr lang="de-DE" sz="2400" dirty="0"/>
          </a:p>
          <a:p>
            <a:r>
              <a:rPr lang="de-DE" sz="2400" dirty="0" smtClean="0"/>
              <a:t>	</a:t>
            </a:r>
            <a:r>
              <a:rPr lang="de-DE" sz="2400" dirty="0" err="1" smtClean="0"/>
              <a:t>Water</a:t>
            </a:r>
            <a:r>
              <a:rPr lang="de-DE" sz="2400" dirty="0" smtClean="0"/>
              <a:t> </a:t>
            </a:r>
          </a:p>
          <a:p>
            <a:endParaRPr lang="en-US" sz="2400" dirty="0"/>
          </a:p>
          <a:p>
            <a:pPr marL="285750" indent="-285750">
              <a:buFontTx/>
              <a:buChar char="-"/>
            </a:pPr>
            <a:r>
              <a:rPr lang="en-US" sz="2400" u="sng" dirty="0" smtClean="0"/>
              <a:t>Date:</a:t>
            </a:r>
            <a:r>
              <a:rPr lang="en-US" sz="2400" dirty="0" smtClean="0"/>
              <a:t> 11/2/1976 to 11/30/2015</a:t>
            </a:r>
          </a:p>
          <a:p>
            <a:pPr marL="285750" indent="-285750">
              <a:buFontTx/>
              <a:buChar char="-"/>
            </a:pPr>
            <a:endParaRPr lang="en-US" sz="2400" dirty="0" smtClean="0"/>
          </a:p>
          <a:p>
            <a:pPr marL="285750" indent="-285750">
              <a:buFontTx/>
              <a:buChar char="-"/>
            </a:pPr>
            <a:r>
              <a:rPr lang="en-US" sz="2400" u="sng" dirty="0"/>
              <a:t>Location</a:t>
            </a:r>
            <a:r>
              <a:rPr lang="en-US" sz="2400" dirty="0"/>
              <a:t>: </a:t>
            </a:r>
            <a:r>
              <a:rPr lang="en-US" sz="2400" dirty="0" smtClean="0"/>
              <a:t>Distance (km) </a:t>
            </a:r>
            <a:r>
              <a:rPr lang="en-US" sz="2400" dirty="0"/>
              <a:t>from the mine</a:t>
            </a:r>
          </a:p>
          <a:p>
            <a:pPr marL="285750" indent="-285750">
              <a:buFontTx/>
              <a:buChar char="-"/>
            </a:pPr>
            <a:endParaRPr lang="en-US" sz="2400" dirty="0"/>
          </a:p>
        </p:txBody>
      </p:sp>
      <p:sp>
        <p:nvSpPr>
          <p:cNvPr id="6" name="TextBox 5"/>
          <p:cNvSpPr txBox="1"/>
          <p:nvPr/>
        </p:nvSpPr>
        <p:spPr>
          <a:xfrm>
            <a:off x="4621167" y="1316858"/>
            <a:ext cx="4522833" cy="5632310"/>
          </a:xfrm>
          <a:prstGeom prst="rect">
            <a:avLst/>
          </a:prstGeom>
          <a:noFill/>
        </p:spPr>
        <p:txBody>
          <a:bodyPr wrap="square" rtlCol="0">
            <a:spAutoFit/>
          </a:bodyPr>
          <a:lstStyle/>
          <a:p>
            <a:r>
              <a:rPr lang="en-US" sz="2400" u="sng" dirty="0" smtClean="0"/>
              <a:t>Measurements:</a:t>
            </a:r>
          </a:p>
          <a:p>
            <a:r>
              <a:rPr lang="en-US" sz="2400" dirty="0"/>
              <a:t>	</a:t>
            </a:r>
            <a:r>
              <a:rPr lang="en-US" sz="2400" b="1" i="1" dirty="0" smtClean="0"/>
              <a:t>Metals</a:t>
            </a:r>
            <a:r>
              <a:rPr lang="en-US" sz="2400" b="1" dirty="0" smtClean="0"/>
              <a:t>: </a:t>
            </a:r>
            <a:r>
              <a:rPr lang="en-US" sz="2400" dirty="0" smtClean="0"/>
              <a:t>Cu, As, </a:t>
            </a:r>
            <a:r>
              <a:rPr lang="en-US" sz="2400" dirty="0" err="1" smtClean="0"/>
              <a:t>Pb</a:t>
            </a:r>
            <a:r>
              <a:rPr lang="en-US" sz="2400" dirty="0" smtClean="0"/>
              <a:t>, Hg</a:t>
            </a:r>
          </a:p>
          <a:p>
            <a:r>
              <a:rPr lang="en-US" sz="2400" dirty="0"/>
              <a:t>	</a:t>
            </a:r>
            <a:r>
              <a:rPr lang="en-US" sz="2400" b="1" i="1" dirty="0" smtClean="0"/>
              <a:t>Radionuclides (summed)</a:t>
            </a:r>
            <a:r>
              <a:rPr lang="en-US" sz="2400" dirty="0" smtClean="0"/>
              <a:t>:</a:t>
            </a:r>
          </a:p>
          <a:p>
            <a:pPr lvl="4"/>
            <a:r>
              <a:rPr lang="en-US" sz="2400" dirty="0" smtClean="0"/>
              <a:t>		U238 </a:t>
            </a:r>
          </a:p>
          <a:p>
            <a:pPr lvl="4"/>
            <a:r>
              <a:rPr lang="is-IS" sz="2400" dirty="0" smtClean="0"/>
              <a:t>		U234</a:t>
            </a:r>
            <a:r>
              <a:rPr lang="en-US" sz="2400" dirty="0" smtClean="0"/>
              <a:t> 				 Th230 </a:t>
            </a:r>
          </a:p>
          <a:p>
            <a:pPr lvl="4"/>
            <a:r>
              <a:rPr lang="en-US" sz="2400" dirty="0" smtClean="0"/>
              <a:t>		Ra226 </a:t>
            </a:r>
          </a:p>
          <a:p>
            <a:pPr lvl="4"/>
            <a:r>
              <a:rPr lang="en-US" sz="2400" dirty="0"/>
              <a:t>	</a:t>
            </a:r>
            <a:r>
              <a:rPr lang="en-US" sz="2400" dirty="0" smtClean="0"/>
              <a:t>	Pb210 </a:t>
            </a:r>
          </a:p>
          <a:p>
            <a:pPr lvl="4"/>
            <a:r>
              <a:rPr lang="en-US" sz="2400" dirty="0" smtClean="0"/>
              <a:t>		Po210</a:t>
            </a:r>
            <a:r>
              <a:rPr lang="en-US" sz="2400" dirty="0"/>
              <a:t>	</a:t>
            </a:r>
            <a:r>
              <a:rPr lang="en-US" sz="2400" dirty="0" smtClean="0"/>
              <a:t>		       Th232</a:t>
            </a:r>
            <a:endParaRPr lang="en-US" sz="2400" dirty="0"/>
          </a:p>
          <a:p>
            <a:pPr lvl="4"/>
            <a:r>
              <a:rPr lang="en-US" sz="2400" dirty="0"/>
              <a:t>	</a:t>
            </a:r>
            <a:r>
              <a:rPr lang="en-US" sz="2400" dirty="0" smtClean="0"/>
              <a:t>	Ra228</a:t>
            </a:r>
          </a:p>
          <a:p>
            <a:pPr lvl="4"/>
            <a:r>
              <a:rPr lang="en-US" sz="2400" dirty="0"/>
              <a:t>	</a:t>
            </a:r>
            <a:r>
              <a:rPr lang="en-US" sz="2400" dirty="0" smtClean="0"/>
              <a:t>	Th228</a:t>
            </a:r>
          </a:p>
          <a:p>
            <a:pPr lvl="4"/>
            <a:r>
              <a:rPr lang="en-US" sz="2400" dirty="0"/>
              <a:t>	</a:t>
            </a:r>
            <a:r>
              <a:rPr lang="en-US" sz="2400" dirty="0" smtClean="0"/>
              <a:t>	Ac227 </a:t>
            </a:r>
          </a:p>
          <a:p>
            <a:pPr lvl="4"/>
            <a:r>
              <a:rPr lang="en-US" sz="2400" dirty="0"/>
              <a:t>	</a:t>
            </a:r>
            <a:r>
              <a:rPr lang="en-US" sz="2400" dirty="0" smtClean="0"/>
              <a:t>	K40</a:t>
            </a:r>
            <a:endParaRPr lang="en-US" sz="2400" dirty="0"/>
          </a:p>
          <a:p>
            <a:endParaRPr lang="en-US" sz="2400" dirty="0"/>
          </a:p>
        </p:txBody>
      </p:sp>
      <p:sp>
        <p:nvSpPr>
          <p:cNvPr id="9" name="Notched Right Arrow 8"/>
          <p:cNvSpPr/>
          <p:nvPr/>
        </p:nvSpPr>
        <p:spPr>
          <a:xfrm rot="19163422">
            <a:off x="3180159" y="2540642"/>
            <a:ext cx="1696737" cy="822960"/>
          </a:xfrm>
          <a:prstGeom prst="notchedRightArrow">
            <a:avLst>
              <a:gd name="adj1" fmla="val 43635"/>
              <a:gd name="adj2" fmla="val 60548"/>
            </a:avLst>
          </a:prstGeom>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64547658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974008"/>
            <a:ext cx="8229600" cy="4130742"/>
          </a:xfrm>
        </p:spPr>
        <p:txBody>
          <a:bodyPr>
            <a:normAutofit/>
          </a:bodyPr>
          <a:lstStyle/>
          <a:p>
            <a:pPr marL="0" indent="0">
              <a:buNone/>
            </a:pPr>
            <a:endParaRPr lang="en-US" sz="2800" dirty="0"/>
          </a:p>
          <a:p>
            <a:pPr marL="0" indent="0">
              <a:buNone/>
            </a:pPr>
            <a:r>
              <a:rPr lang="en-US" sz="2800" dirty="0" smtClean="0"/>
              <a:t>Specifically:</a:t>
            </a:r>
          </a:p>
          <a:p>
            <a:pPr marL="0" indent="0">
              <a:buNone/>
            </a:pPr>
            <a:r>
              <a:rPr lang="en-US" sz="2800" dirty="0" smtClean="0"/>
              <a:t>	Where are the sample types of interest located in relation to the mine?</a:t>
            </a:r>
          </a:p>
          <a:p>
            <a:pPr marL="0" indent="0">
              <a:buNone/>
            </a:pPr>
            <a:r>
              <a:rPr lang="en-US" sz="2800" dirty="0"/>
              <a:t>	</a:t>
            </a:r>
            <a:r>
              <a:rPr lang="en-US" sz="2800" dirty="0" smtClean="0"/>
              <a:t>How does the concentration of radionuclides and metals change with distance from the mine?</a:t>
            </a:r>
          </a:p>
          <a:p>
            <a:pPr marL="0" indent="0">
              <a:buNone/>
            </a:pPr>
            <a:endParaRPr lang="en-US" sz="2800" dirty="0" smtClean="0"/>
          </a:p>
          <a:p>
            <a:pPr marL="0" indent="0">
              <a:buNone/>
            </a:pPr>
            <a:endParaRPr lang="en-US" sz="2800" dirty="0"/>
          </a:p>
        </p:txBody>
      </p:sp>
      <p:sp>
        <p:nvSpPr>
          <p:cNvPr id="4" name="Title 1"/>
          <p:cNvSpPr>
            <a:spLocks noGrp="1"/>
          </p:cNvSpPr>
          <p:nvPr>
            <p:ph type="title"/>
          </p:nvPr>
        </p:nvSpPr>
        <p:spPr>
          <a:xfrm>
            <a:off x="457200" y="274638"/>
            <a:ext cx="8229600" cy="1143000"/>
          </a:xfrm>
        </p:spPr>
        <p:txBody>
          <a:bodyPr>
            <a:normAutofit/>
          </a:bodyPr>
          <a:lstStyle/>
          <a:p>
            <a:r>
              <a:rPr lang="en-US" sz="3200" i="1" dirty="0" smtClean="0"/>
              <a:t>What questions have we decided to ask?</a:t>
            </a:r>
            <a:endParaRPr lang="en-US" sz="3200" i="1" dirty="0"/>
          </a:p>
        </p:txBody>
      </p:sp>
      <p:sp>
        <p:nvSpPr>
          <p:cNvPr id="5" name="TextBox 4"/>
          <p:cNvSpPr txBox="1"/>
          <p:nvPr/>
        </p:nvSpPr>
        <p:spPr>
          <a:xfrm>
            <a:off x="203923" y="1561839"/>
            <a:ext cx="8482877" cy="1815882"/>
          </a:xfrm>
          <a:prstGeom prst="rect">
            <a:avLst/>
          </a:prstGeom>
          <a:noFill/>
        </p:spPr>
        <p:txBody>
          <a:bodyPr wrap="square" rtlCol="0">
            <a:spAutoFit/>
          </a:bodyPr>
          <a:lstStyle/>
          <a:p>
            <a:r>
              <a:rPr lang="en-US" sz="2800" i="1" dirty="0"/>
              <a:t>Overarching: H</a:t>
            </a:r>
            <a:r>
              <a:rPr lang="en-US" sz="2800" i="1" dirty="0" smtClean="0"/>
              <a:t>as </a:t>
            </a:r>
            <a:r>
              <a:rPr lang="en-US" sz="2800" i="1" dirty="0"/>
              <a:t>the Ranger Mine contaminated the surrounding Alligators River Region with radionuclides and metals?</a:t>
            </a:r>
          </a:p>
          <a:p>
            <a:endParaRPr lang="en-US" sz="2800" dirty="0"/>
          </a:p>
        </p:txBody>
      </p:sp>
    </p:spTree>
    <p:extLst>
      <p:ext uri="{BB962C8B-B14F-4D97-AF65-F5344CB8AC3E}">
        <p14:creationId xmlns:p14="http://schemas.microsoft.com/office/powerpoint/2010/main" val="18959005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Where are the sample types of interest located in relation to the mine?</a:t>
            </a:r>
            <a:br>
              <a:rPr lang="en-US" sz="3200" dirty="0"/>
            </a:br>
            <a:endParaRPr lang="en-US" sz="3200" dirty="0"/>
          </a:p>
        </p:txBody>
      </p:sp>
      <p:pic>
        <p:nvPicPr>
          <p:cNvPr id="6" name="Picture 5"/>
          <p:cNvPicPr>
            <a:picLocks noChangeAspect="1"/>
          </p:cNvPicPr>
          <p:nvPr/>
        </p:nvPicPr>
        <p:blipFill>
          <a:blip r:embed="rId2"/>
          <a:stretch>
            <a:fillRect/>
          </a:stretch>
        </p:blipFill>
        <p:spPr>
          <a:xfrm>
            <a:off x="1143000" y="0"/>
            <a:ext cx="6858000" cy="6858000"/>
          </a:xfrm>
          <a:prstGeom prst="rect">
            <a:avLst/>
          </a:prstGeom>
        </p:spPr>
      </p:pic>
    </p:spTree>
    <p:extLst>
      <p:ext uri="{BB962C8B-B14F-4D97-AF65-F5344CB8AC3E}">
        <p14:creationId xmlns:p14="http://schemas.microsoft.com/office/powerpoint/2010/main" val="16355603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2594</TotalTime>
  <Words>2130</Words>
  <Application>Microsoft Macintosh PowerPoint</Application>
  <PresentationFormat>On-screen Show (4:3)</PresentationFormat>
  <Paragraphs>204</Paragraphs>
  <Slides>24</Slides>
  <Notes>8</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Black</vt:lpstr>
      <vt:lpstr>What do we know about Metals and Radionuclides coming from  the Ranger Mine?? </vt:lpstr>
      <vt:lpstr>PowerPoint Presentation</vt:lpstr>
      <vt:lpstr>PowerPoint Presentation</vt:lpstr>
      <vt:lpstr>PowerPoint Presentation</vt:lpstr>
      <vt:lpstr>Why do we want to look at animal/environmental radionuclide and metal concentrations in the region?</vt:lpstr>
      <vt:lpstr>There is some evidence for pre- and post- mining change…...</vt:lpstr>
      <vt:lpstr>What have we chosen to look at in this data set??</vt:lpstr>
      <vt:lpstr>What questions have we decided to ask?</vt:lpstr>
      <vt:lpstr>Where are the sample types of interest located in relation to the mine? </vt:lpstr>
      <vt:lpstr>Where are the sample types of interest located in relation to the mine? </vt:lpstr>
      <vt:lpstr>How does the concentration of radionuclides change with distance from the mine? </vt:lpstr>
      <vt:lpstr>How does the concentration of metals change with distance from the mine? </vt:lpstr>
      <vt:lpstr>How does the concentration of metals change with distance from the mine? </vt:lpstr>
      <vt:lpstr>Now we can look at sample type, distance, time, and concentration of contaminant together</vt:lpstr>
      <vt:lpstr>Conclusions</vt:lpstr>
      <vt:lpstr>PowerPoint Presentation</vt:lpstr>
      <vt:lpstr>Geospatial Data</vt:lpstr>
      <vt:lpstr>R and Geospatial Data</vt:lpstr>
      <vt:lpstr>case_when, a cleaner if-then-else</vt:lpstr>
      <vt:lpstr>R and Shapefiles</vt:lpstr>
      <vt:lpstr>Filtering Shape Files</vt:lpstr>
      <vt:lpstr>Approach and Lessons with Shiny</vt:lpstr>
      <vt:lpstr>Approach and Lessons with Shiny</vt:lpstr>
      <vt:lpstr>Questions?</vt:lpstr>
    </vt:vector>
  </TitlesOfParts>
  <Company>University of Idaho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do we know about Metals and Radionuclides coming from  The Ranger Mine?? </dc:title>
  <dc:creator>Chloe Stenkamp-Strahm</dc:creator>
  <cp:lastModifiedBy>Chloe Stenkamp-Strahm</cp:lastModifiedBy>
  <cp:revision>66</cp:revision>
  <dcterms:created xsi:type="dcterms:W3CDTF">2016-12-01T18:25:27Z</dcterms:created>
  <dcterms:modified xsi:type="dcterms:W3CDTF">2016-12-06T20:59:32Z</dcterms:modified>
</cp:coreProperties>
</file>